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handoutMasterIdLst>
    <p:handoutMasterId r:id="rId54"/>
  </p:handoutMasterIdLst>
  <p:sldIdLst>
    <p:sldId id="301" r:id="rId2"/>
    <p:sldId id="257" r:id="rId3"/>
    <p:sldId id="337" r:id="rId4"/>
    <p:sldId id="326" r:id="rId5"/>
    <p:sldId id="360" r:id="rId6"/>
    <p:sldId id="328" r:id="rId7"/>
    <p:sldId id="361" r:id="rId8"/>
    <p:sldId id="362" r:id="rId9"/>
    <p:sldId id="363" r:id="rId10"/>
    <p:sldId id="364" r:id="rId11"/>
    <p:sldId id="399" r:id="rId12"/>
    <p:sldId id="390" r:id="rId13"/>
    <p:sldId id="391" r:id="rId14"/>
    <p:sldId id="400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5" r:id="rId28"/>
    <p:sldId id="416" r:id="rId29"/>
    <p:sldId id="365" r:id="rId30"/>
    <p:sldId id="366" r:id="rId31"/>
    <p:sldId id="368" r:id="rId32"/>
    <p:sldId id="369" r:id="rId33"/>
    <p:sldId id="370" r:id="rId34"/>
    <p:sldId id="371" r:id="rId35"/>
    <p:sldId id="373" r:id="rId36"/>
    <p:sldId id="375" r:id="rId37"/>
    <p:sldId id="377" r:id="rId38"/>
    <p:sldId id="379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92" r:id="rId48"/>
    <p:sldId id="394" r:id="rId49"/>
    <p:sldId id="395" r:id="rId50"/>
    <p:sldId id="397" r:id="rId51"/>
    <p:sldId id="398" r:id="rId52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44A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90476" autoAdjust="0"/>
  </p:normalViewPr>
  <p:slideViewPr>
    <p:cSldViewPr>
      <p:cViewPr varScale="1">
        <p:scale>
          <a:sx n="101" d="100"/>
          <a:sy n="101" d="100"/>
        </p:scale>
        <p:origin x="21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2412" y="-217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990" cy="496427"/>
          </a:xfrm>
          <a:prstGeom prst="rect">
            <a:avLst/>
          </a:prstGeom>
        </p:spPr>
        <p:txBody>
          <a:bodyPr vert="horz" lIns="88053" tIns="44026" rIns="88053" bIns="44026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689" y="1"/>
            <a:ext cx="2949990" cy="496427"/>
          </a:xfrm>
          <a:prstGeom prst="rect">
            <a:avLst/>
          </a:prstGeom>
        </p:spPr>
        <p:txBody>
          <a:bodyPr vert="horz" lIns="88053" tIns="44026" rIns="88053" bIns="44026" rtlCol="0"/>
          <a:lstStyle>
            <a:lvl1pPr algn="r">
              <a:defRPr sz="1200"/>
            </a:lvl1pPr>
          </a:lstStyle>
          <a:p>
            <a:fld id="{7E753865-C0C3-45F6-B18F-C45F67432452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1369"/>
            <a:ext cx="2949990" cy="496427"/>
          </a:xfrm>
          <a:prstGeom prst="rect">
            <a:avLst/>
          </a:prstGeom>
        </p:spPr>
        <p:txBody>
          <a:bodyPr vert="horz" lIns="88053" tIns="44026" rIns="88053" bIns="44026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689" y="9441369"/>
            <a:ext cx="2949990" cy="496427"/>
          </a:xfrm>
          <a:prstGeom prst="rect">
            <a:avLst/>
          </a:prstGeom>
        </p:spPr>
        <p:txBody>
          <a:bodyPr vert="horz" lIns="88053" tIns="44026" rIns="88053" bIns="44026" rtlCol="0" anchor="b"/>
          <a:lstStyle>
            <a:lvl1pPr algn="r">
              <a:defRPr sz="1200"/>
            </a:lvl1pPr>
          </a:lstStyle>
          <a:p>
            <a:fld id="{59AAF968-4F63-4831-9D7C-85FFED3689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732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6968"/>
          </a:xfrm>
          <a:prstGeom prst="rect">
            <a:avLst/>
          </a:prstGeom>
        </p:spPr>
        <p:txBody>
          <a:bodyPr vert="horz" lIns="95378" tIns="47689" rIns="95378" bIns="47689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40" y="0"/>
            <a:ext cx="2949786" cy="496968"/>
          </a:xfrm>
          <a:prstGeom prst="rect">
            <a:avLst/>
          </a:prstGeom>
        </p:spPr>
        <p:txBody>
          <a:bodyPr vert="horz" lIns="95378" tIns="47689" rIns="95378" bIns="47689" rtlCol="0"/>
          <a:lstStyle>
            <a:lvl1pPr algn="r">
              <a:defRPr sz="1300"/>
            </a:lvl1pPr>
          </a:lstStyle>
          <a:p>
            <a:fld id="{9CD0EA77-62B1-43D3-90CD-CAA4D80ED778}" type="datetimeFigureOut">
              <a:rPr lang="zh-TW" altLang="en-US" smtClean="0"/>
              <a:t>2024/9/18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78" tIns="47689" rIns="95378" bIns="4768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3"/>
          </a:xfrm>
          <a:prstGeom prst="rect">
            <a:avLst/>
          </a:prstGeom>
        </p:spPr>
        <p:txBody>
          <a:bodyPr vert="horz" lIns="95378" tIns="47689" rIns="95378" bIns="47689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786" cy="496968"/>
          </a:xfrm>
          <a:prstGeom prst="rect">
            <a:avLst/>
          </a:prstGeom>
        </p:spPr>
        <p:txBody>
          <a:bodyPr vert="horz" lIns="95378" tIns="47689" rIns="95378" bIns="47689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40" y="9440646"/>
            <a:ext cx="2949786" cy="496968"/>
          </a:xfrm>
          <a:prstGeom prst="rect">
            <a:avLst/>
          </a:prstGeom>
        </p:spPr>
        <p:txBody>
          <a:bodyPr vert="horz" lIns="95378" tIns="47689" rIns="95378" bIns="47689" rtlCol="0" anchor="b"/>
          <a:lstStyle>
            <a:lvl1pPr algn="r">
              <a:defRPr sz="1300"/>
            </a:lvl1pPr>
          </a:lstStyle>
          <a:p>
            <a:fld id="{7D9C4E5E-1A71-426D-B34D-358DC7EE5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35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74950" indent="-298057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92232" indent="-238447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69125" indent="-238447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46016" indent="-238447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22909" indent="-23844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99801" indent="-23844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76694" indent="-23844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53586" indent="-23844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45CC59F1-E60D-4BC0-B6AC-41AC9480FB1F}" type="slidenum">
              <a:rPr lang="en-US" altLang="zh-TW">
                <a:solidFill>
                  <a:prstClr val="black"/>
                </a:solidFill>
              </a:rPr>
              <a:pPr eaLnBrk="1" hangingPunct="1"/>
              <a:t>1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7713"/>
            <a:ext cx="4965700" cy="3724275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5497">
              <a:defRPr/>
            </a:pPr>
            <a:r>
              <a:rPr lang="zh-TW" altLang="en-US" sz="1800" dirty="0"/>
              <a:t>各位同學大家好，從現在開始有</a:t>
            </a:r>
            <a:r>
              <a:rPr lang="en-US" altLang="zh-TW" sz="1800" dirty="0"/>
              <a:t>4</a:t>
            </a:r>
            <a:r>
              <a:rPr lang="zh-TW" altLang="en-US" sz="1800" dirty="0"/>
              <a:t>小時的時間，將與大家共同探討</a:t>
            </a:r>
            <a:r>
              <a:rPr lang="zh-TW" altLang="zh-TW" sz="1800" dirty="0"/>
              <a:t>行動入網</a:t>
            </a:r>
            <a:r>
              <a:rPr lang="zh-TW" altLang="en-US" sz="1800" dirty="0"/>
              <a:t>系統；首先教官要向各位同學報告，今後上課方式、研討重點與課程簡介。</a:t>
            </a:r>
          </a:p>
          <a:p>
            <a:pPr eaLnBrk="1" hangingPunct="1"/>
            <a:endParaRPr lang="zh-TW" altLang="zh-TW"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行動入網步驟區分五部如圖所示，步驟如後</a:t>
            </a:r>
            <a:r>
              <a:rPr lang="en-US" altLang="zh-TW" sz="1800" dirty="0"/>
              <a:t>:</a:t>
            </a:r>
          </a:p>
          <a:p>
            <a:pPr indent="362384">
              <a:tabLst>
                <a:tab pos="267020" algn="l"/>
              </a:tabLst>
            </a:pPr>
            <a:r>
              <a:rPr lang="zh-TW" altLang="en-US" sz="1800" dirty="0"/>
              <a:t>步驟一</a:t>
            </a:r>
            <a:r>
              <a:rPr lang="en-US" altLang="zh-TW" sz="1800" dirty="0"/>
              <a:t>:</a:t>
            </a:r>
            <a:r>
              <a:rPr lang="zh-TW" altLang="en-US" sz="1800" dirty="0"/>
              <a:t>行動裝置晶片與閘道保密器認證，</a:t>
            </a:r>
            <a:endParaRPr lang="en-US" altLang="zh-TW" sz="1800" dirty="0"/>
          </a:p>
          <a:p>
            <a:pPr marL="1525829" indent="-1525829"/>
            <a:r>
              <a:rPr lang="zh-TW" altLang="en-US" sz="1800" dirty="0"/>
              <a:t>          並由資源管控伺服器卻認為合法連線。</a:t>
            </a:r>
            <a:endParaRPr lang="en-US" altLang="zh-TW" sz="1800" dirty="0"/>
          </a:p>
          <a:p>
            <a:pPr indent="362384"/>
            <a:r>
              <a:rPr lang="zh-TW" altLang="en-US" sz="1800" dirty="0"/>
              <a:t>步驟二</a:t>
            </a:r>
            <a:r>
              <a:rPr lang="en-US" altLang="zh-TW" sz="1800" dirty="0"/>
              <a:t>:</a:t>
            </a:r>
            <a:r>
              <a:rPr lang="zh-TW" altLang="en-US" sz="1800" dirty="0"/>
              <a:t>由入網認證伺服器對行動裝置</a:t>
            </a:r>
            <a:endParaRPr lang="en-US" altLang="zh-TW" sz="1800" dirty="0"/>
          </a:p>
          <a:p>
            <a:r>
              <a:rPr lang="zh-TW" altLang="en-US" sz="1800" dirty="0"/>
              <a:t>          進行認證。</a:t>
            </a:r>
          </a:p>
          <a:p>
            <a:pPr indent="362384"/>
            <a:r>
              <a:rPr lang="zh-TW" altLang="en-US" sz="1800" dirty="0"/>
              <a:t>步驟三</a:t>
            </a:r>
            <a:r>
              <a:rPr lang="en-US" altLang="zh-TW" sz="1800" dirty="0"/>
              <a:t>:</a:t>
            </a:r>
            <a:r>
              <a:rPr lang="zh-TW" altLang="zh-TW" sz="1800" dirty="0"/>
              <a:t>管控軟體</a:t>
            </a:r>
            <a:r>
              <a:rPr lang="zh-TW" altLang="en-US" sz="1800" dirty="0"/>
              <a:t>與</a:t>
            </a:r>
            <a:r>
              <a:rPr lang="zh-TW" altLang="zh-TW" sz="1800" dirty="0"/>
              <a:t>行動裝置管控伺服器，</a:t>
            </a:r>
            <a:endParaRPr lang="en-US" altLang="zh-TW" sz="1800" dirty="0"/>
          </a:p>
          <a:p>
            <a:r>
              <a:rPr lang="en-US" altLang="zh-TW" sz="1800" dirty="0"/>
              <a:t>	</a:t>
            </a:r>
            <a:r>
              <a:rPr lang="zh-TW" altLang="en-US" sz="1800" dirty="0"/>
              <a:t>   </a:t>
            </a:r>
            <a:r>
              <a:rPr lang="zh-TW" altLang="zh-TW" sz="1800" dirty="0"/>
              <a:t>驗證</a:t>
            </a:r>
            <a:r>
              <a:rPr lang="zh-TW" altLang="en-US" sz="1800" dirty="0"/>
              <a:t>行動裝置其</a:t>
            </a:r>
            <a:r>
              <a:rPr lang="zh-TW" altLang="zh-TW" sz="1800" dirty="0"/>
              <a:t>政策版本正確性。</a:t>
            </a:r>
            <a:endParaRPr lang="zh-TW" altLang="en-US" sz="1800" dirty="0"/>
          </a:p>
          <a:p>
            <a:pPr indent="362384"/>
            <a:r>
              <a:rPr lang="zh-TW" altLang="en-US" sz="1800" dirty="0"/>
              <a:t>步驟四</a:t>
            </a:r>
            <a:r>
              <a:rPr lang="en-US" altLang="zh-TW" sz="1800" dirty="0"/>
              <a:t>:</a:t>
            </a:r>
            <a:r>
              <a:rPr lang="zh-TW" altLang="en-US" sz="1800" dirty="0"/>
              <a:t>行動裝置使用人員以國軍智慧卡，</a:t>
            </a:r>
            <a:endParaRPr lang="en-US" altLang="zh-TW" sz="1800" dirty="0"/>
          </a:p>
          <a:p>
            <a:r>
              <a:rPr lang="zh-TW" altLang="en-US" sz="1800" dirty="0"/>
              <a:t>          經認證無誤後進入虛擬桌面服務。</a:t>
            </a:r>
          </a:p>
          <a:p>
            <a:pPr indent="362384"/>
            <a:r>
              <a:rPr lang="zh-TW" altLang="en-US" sz="1800" dirty="0"/>
              <a:t>步驟五</a:t>
            </a:r>
            <a:r>
              <a:rPr lang="en-US" altLang="zh-TW" sz="1800" dirty="0"/>
              <a:t>:</a:t>
            </a:r>
            <a:r>
              <a:rPr lang="zh-TW" altLang="zh-TW" sz="1800" dirty="0"/>
              <a:t>可使用「視訊會議」及「電子郵件」</a:t>
            </a:r>
            <a:endParaRPr lang="en-US" altLang="zh-TW" sz="1800" dirty="0"/>
          </a:p>
          <a:p>
            <a:r>
              <a:rPr lang="zh-TW" altLang="en-US" sz="1800" dirty="0"/>
              <a:t>          </a:t>
            </a:r>
            <a:r>
              <a:rPr lang="zh-TW" altLang="zh-TW" sz="1800" dirty="0"/>
              <a:t>等應用程式，達到訊息溝通功能。</a:t>
            </a:r>
            <a:endParaRPr lang="zh-TW" altLang="en-US" sz="1800" dirty="0"/>
          </a:p>
          <a:p>
            <a:endParaRPr lang="zh-TW" altLang="en-US" sz="1800" dirty="0"/>
          </a:p>
          <a:p>
            <a:endParaRPr lang="en-US" altLang="zh-TW" sz="1800" dirty="0"/>
          </a:p>
          <a:p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6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pPr marL="451391" indent="-451391">
              <a:defRPr/>
            </a:pPr>
            <a:r>
              <a:rPr lang="zh-TW" altLang="en-US" sz="1800" dirty="0"/>
              <a:t>第二章、憑證系統</a:t>
            </a: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zh-TW" altLang="en-US" sz="1800" dirty="0"/>
              <a:t>為使行動裝備使用安全，建立憑證管理系統，統一管理行動裝置登入所需之安全憑證。</a:t>
            </a:r>
            <a:endParaRPr lang="en-US" altLang="zh-TW" sz="1800" dirty="0"/>
          </a:p>
          <a:p>
            <a:pPr defTabSz="915497">
              <a:defRPr/>
            </a:pPr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9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本案所使用的智慧卡晶片，相關說明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●智慧卡晶片</a:t>
            </a:r>
            <a:r>
              <a:rPr lang="en-US" altLang="zh-TW" sz="1800" dirty="0"/>
              <a:t>(</a:t>
            </a:r>
            <a:r>
              <a:rPr lang="zh-TW" altLang="en-US" sz="1800" dirty="0"/>
              <a:t>識別證晶片</a:t>
            </a:r>
            <a:r>
              <a:rPr lang="en-US" altLang="zh-TW" sz="1800" dirty="0"/>
              <a:t>)</a:t>
            </a:r>
            <a:r>
              <a:rPr lang="zh-TW" altLang="en-US" sz="1800" dirty="0"/>
              <a:t>封裝成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形式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●輸入</a:t>
            </a:r>
            <a:r>
              <a:rPr lang="en-US" altLang="zh-TW" sz="1800" dirty="0"/>
              <a:t>PIN</a:t>
            </a:r>
            <a:r>
              <a:rPr lang="zh-TW" altLang="en-US" sz="1800" dirty="0"/>
              <a:t>碼後，才能存取私密區金鑰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●私密區金鑰不可匯出，僅能在晶片內運算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●使用轉接卡，可使用一般自然人憑證讀卡機讀取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●使用</a:t>
            </a:r>
            <a:r>
              <a:rPr lang="en-US" altLang="zh-TW" sz="1800" dirty="0" err="1"/>
              <a:t>MicroSD</a:t>
            </a:r>
            <a:r>
              <a:rPr lang="en-US" altLang="zh-TW" sz="1800" dirty="0"/>
              <a:t>/SD</a:t>
            </a:r>
            <a:r>
              <a:rPr lang="zh-TW" altLang="en-US" sz="1800" dirty="0"/>
              <a:t>讀卡機，需搭配全景</a:t>
            </a:r>
            <a:r>
              <a:rPr lang="en-US" altLang="zh-TW" sz="1800" dirty="0"/>
              <a:t>PC/SC</a:t>
            </a:r>
            <a:r>
              <a:rPr lang="zh-TW" altLang="en-US" sz="1800" dirty="0"/>
              <a:t>模擬讀卡機使用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●在本案中內含一對</a:t>
            </a:r>
            <a:r>
              <a:rPr lang="en-US" altLang="zh-TW" sz="1800" dirty="0"/>
              <a:t>ECC</a:t>
            </a:r>
            <a:r>
              <a:rPr lang="zh-TW" altLang="en-US" sz="1800" dirty="0"/>
              <a:t>裝置憑證金鑰對、一把</a:t>
            </a:r>
            <a:r>
              <a:rPr lang="en-US" altLang="zh-TW" sz="1800" dirty="0"/>
              <a:t>AES</a:t>
            </a:r>
            <a:r>
              <a:rPr lang="zh-TW" altLang="en-US" sz="1800" dirty="0"/>
              <a:t>金鑰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●本案卡片於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裝置憑證申請作業軟體發行後， ● </a:t>
            </a:r>
            <a:r>
              <a:rPr lang="en-US" altLang="zh-TW" sz="1800" dirty="0"/>
              <a:t>PUK</a:t>
            </a:r>
            <a:r>
              <a:rPr lang="zh-TW" altLang="en-US" sz="1800" dirty="0"/>
              <a:t>及</a:t>
            </a:r>
            <a:r>
              <a:rPr lang="en-US" altLang="zh-TW" sz="1800" dirty="0"/>
              <a:t>PIN</a:t>
            </a:r>
            <a:r>
              <a:rPr lang="zh-TW" altLang="en-US" sz="1800" dirty="0"/>
              <a:t>被修改，每張卡片不同</a:t>
            </a:r>
            <a:endParaRPr lang="en-US" altLang="zh-TW" sz="1800" dirty="0"/>
          </a:p>
          <a:p>
            <a:pPr marL="451391" indent="-184371"/>
            <a:r>
              <a:rPr lang="zh-TW" altLang="en-US" sz="1800" dirty="0"/>
              <a:t>●承上，</a:t>
            </a:r>
            <a:r>
              <a:rPr lang="en-US" altLang="zh-TW" sz="1800" dirty="0"/>
              <a:t>PUK</a:t>
            </a:r>
            <a:r>
              <a:rPr lang="zh-TW" altLang="en-US" sz="1800" dirty="0"/>
              <a:t>及</a:t>
            </a:r>
            <a:r>
              <a:rPr lang="en-US" altLang="zh-TW" sz="1800" dirty="0"/>
              <a:t>PIN</a:t>
            </a:r>
            <a:r>
              <a:rPr lang="zh-TW" altLang="en-US" sz="1800" dirty="0"/>
              <a:t>的</a:t>
            </a:r>
            <a:r>
              <a:rPr lang="en-US" altLang="zh-TW" sz="1800" dirty="0"/>
              <a:t>master key</a:t>
            </a:r>
            <a:r>
              <a:rPr lang="zh-TW" altLang="en-US" sz="1800" dirty="0"/>
              <a:t>存放於</a:t>
            </a:r>
            <a:r>
              <a:rPr lang="en-US" altLang="zh-TW" sz="1800" dirty="0"/>
              <a:t>HSM</a:t>
            </a:r>
            <a:r>
              <a:rPr lang="zh-TW" altLang="en-US" sz="1800" dirty="0"/>
              <a:t>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56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智慧卡晶片特色如下</a:t>
            </a:r>
            <a:r>
              <a:rPr lang="en-US" altLang="zh-TW" sz="1800" dirty="0"/>
              <a:t>:</a:t>
            </a:r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使用</a:t>
            </a:r>
            <a:r>
              <a:rPr lang="en-US" altLang="zh-TW" sz="1800" dirty="0"/>
              <a:t>Java</a:t>
            </a:r>
            <a:r>
              <a:rPr lang="zh-TW" altLang="en-US" sz="1800" dirty="0"/>
              <a:t> </a:t>
            </a:r>
            <a:r>
              <a:rPr lang="en-US" altLang="zh-TW" sz="1800" dirty="0"/>
              <a:t>Card</a:t>
            </a:r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安裝</a:t>
            </a:r>
            <a:r>
              <a:rPr lang="en-US" altLang="zh-TW" sz="1800" dirty="0"/>
              <a:t>PKI Applet</a:t>
            </a:r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支援介面</a:t>
            </a:r>
            <a:r>
              <a:rPr lang="en-US" altLang="zh-TW" sz="1800" dirty="0"/>
              <a:t>PKCS#11 (</a:t>
            </a:r>
            <a:r>
              <a:rPr lang="zh-TW" altLang="en-US" sz="1800" dirty="0"/>
              <a:t>國際通用介面</a:t>
            </a:r>
            <a:r>
              <a:rPr lang="en-US" altLang="zh-TW" sz="1800" dirty="0"/>
              <a:t>)</a:t>
            </a:r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支援介面</a:t>
            </a:r>
            <a:r>
              <a:rPr lang="en-US" altLang="zh-TW" sz="1800" dirty="0"/>
              <a:t>CSP</a:t>
            </a:r>
            <a:r>
              <a:rPr lang="zh-TW" altLang="en-US" sz="1800" dirty="0"/>
              <a:t> </a:t>
            </a:r>
            <a:r>
              <a:rPr lang="en-US" altLang="zh-TW" sz="1800" dirty="0"/>
              <a:t>(Windows</a:t>
            </a:r>
            <a:r>
              <a:rPr lang="zh-TW" altLang="en-US" sz="1800" dirty="0"/>
              <a:t>上可用介面</a:t>
            </a:r>
            <a:r>
              <a:rPr lang="en-US" altLang="zh-TW" sz="1800" dirty="0"/>
              <a:t>)</a:t>
            </a:r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提供金鑰管理工具</a:t>
            </a:r>
            <a:endParaRPr lang="en-US" altLang="zh-TW" sz="1800" dirty="0"/>
          </a:p>
          <a:p>
            <a:pPr marL="686588" lvl="2">
              <a:spcBef>
                <a:spcPts val="1001"/>
              </a:spcBef>
            </a:pPr>
            <a:r>
              <a:rPr lang="zh-TW" altLang="en-US" sz="1800" dirty="0"/>
              <a:t>支援加密方式</a:t>
            </a:r>
            <a:endParaRPr lang="en-US" altLang="zh-TW" sz="1800" dirty="0"/>
          </a:p>
          <a:p>
            <a:pPr marL="1144315" lvl="3">
              <a:spcBef>
                <a:spcPts val="1001"/>
              </a:spcBef>
            </a:pPr>
            <a:r>
              <a:rPr lang="zh-TW" altLang="en-US" sz="1800" dirty="0"/>
              <a:t>非對稱式金鑰：</a:t>
            </a:r>
            <a:r>
              <a:rPr lang="en-US" altLang="zh-TW" sz="1800" dirty="0"/>
              <a:t>RSA 2048/ECC 384</a:t>
            </a:r>
          </a:p>
          <a:p>
            <a:pPr marL="1144315" lvl="3">
              <a:spcBef>
                <a:spcPts val="1001"/>
              </a:spcBef>
            </a:pPr>
            <a:r>
              <a:rPr lang="zh-TW" altLang="en-US" sz="1800" dirty="0"/>
              <a:t>對稱式金鑰：</a:t>
            </a:r>
            <a:r>
              <a:rPr lang="en-US" altLang="zh-TW" sz="1800" dirty="0"/>
              <a:t>3DES</a:t>
            </a:r>
            <a:r>
              <a:rPr lang="zh-TW" altLang="en-US" sz="1800" dirty="0"/>
              <a:t>、</a:t>
            </a:r>
            <a:r>
              <a:rPr lang="en-US" altLang="zh-TW" sz="1800" dirty="0"/>
              <a:t>AES 128/192/256</a:t>
            </a:r>
          </a:p>
          <a:p>
            <a:pPr marL="1144315" lvl="3">
              <a:spcBef>
                <a:spcPts val="1001"/>
              </a:spcBef>
            </a:pPr>
            <a:r>
              <a:rPr lang="zh-TW" altLang="en-US" sz="1800" dirty="0"/>
              <a:t>雜湊演算法：</a:t>
            </a:r>
            <a:r>
              <a:rPr lang="en-US" altLang="zh-TW" sz="1800" dirty="0"/>
              <a:t>SHA1</a:t>
            </a:r>
            <a:r>
              <a:rPr lang="zh-TW" altLang="en-US" sz="1800" dirty="0"/>
              <a:t>、</a:t>
            </a:r>
            <a:r>
              <a:rPr lang="en-US" altLang="zh-TW" sz="1800" dirty="0"/>
              <a:t>SHA2</a:t>
            </a:r>
          </a:p>
          <a:p>
            <a:pPr marL="1144315" lvl="3">
              <a:spcBef>
                <a:spcPts val="1001"/>
              </a:spcBef>
            </a:pPr>
            <a:r>
              <a:rPr lang="zh-TW" altLang="en-US" sz="1800" dirty="0"/>
              <a:t>硬體</a:t>
            </a:r>
            <a:r>
              <a:rPr lang="en-US" altLang="zh-TW" sz="1800" dirty="0"/>
              <a:t>RNG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24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本圖為憑證智慧卡晶片管理工具未登入前畫面，目前僅可查看卡號、憑證等資訊，進階設定功能需於登入後才可實作。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056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749"/>
            <a:r>
              <a:rPr lang="zh-TW" altLang="en-US" sz="1800" dirty="0"/>
              <a:t>登入後</a:t>
            </a:r>
            <a:r>
              <a:rPr lang="en-US" altLang="zh-TW" sz="1800" dirty="0"/>
              <a:t>—</a:t>
            </a:r>
            <a:r>
              <a:rPr lang="zh-TW" altLang="en-US" sz="1800" dirty="0"/>
              <a:t>可執行的功能如下</a:t>
            </a:r>
            <a:endParaRPr lang="en-US" altLang="zh-TW" sz="1800" dirty="0"/>
          </a:p>
          <a:p>
            <a:pPr marL="807418" lvl="1" indent="-356027">
              <a:defRPr/>
            </a:pPr>
            <a:r>
              <a:rPr lang="zh-TW" altLang="en-US" sz="1800" dirty="0"/>
              <a:t>一、修改</a:t>
            </a:r>
            <a:r>
              <a:rPr lang="en-US" altLang="zh-TW" sz="1800" dirty="0"/>
              <a:t>PIN</a:t>
            </a:r>
            <a:r>
              <a:rPr lang="zh-TW" altLang="en-US" sz="1800" dirty="0"/>
              <a:t>碼</a:t>
            </a:r>
            <a:endParaRPr lang="en-US" altLang="zh-TW" sz="1800" dirty="0"/>
          </a:p>
          <a:p>
            <a:pPr marL="807418" lvl="1" indent="-356027">
              <a:defRPr/>
            </a:pPr>
            <a:r>
              <a:rPr lang="zh-TW" altLang="en-US" sz="1800" dirty="0"/>
              <a:t>二、檢視憑證內容</a:t>
            </a:r>
            <a:endParaRPr lang="en-US" altLang="zh-TW" sz="1800" dirty="0"/>
          </a:p>
          <a:p>
            <a:pPr marL="807418" lvl="1" indent="-356027">
              <a:defRPr/>
            </a:pPr>
            <a:r>
              <a:rPr lang="zh-TW" altLang="en-US" sz="1800" dirty="0"/>
              <a:t>三、以</a:t>
            </a:r>
            <a:r>
              <a:rPr lang="en-US" altLang="zh-TW" sz="1800" dirty="0"/>
              <a:t>PUK</a:t>
            </a:r>
            <a:r>
              <a:rPr lang="zh-TW" altLang="en-US" sz="1800" dirty="0"/>
              <a:t>重置</a:t>
            </a:r>
            <a:r>
              <a:rPr lang="en-US" altLang="zh-TW" sz="1800" dirty="0"/>
              <a:t>PIN</a:t>
            </a:r>
            <a:r>
              <a:rPr lang="zh-TW" altLang="en-US" sz="1800" dirty="0"/>
              <a:t> </a:t>
            </a:r>
            <a:r>
              <a:rPr lang="en-US" altLang="zh-TW" sz="1800" dirty="0"/>
              <a:t>(Admin</a:t>
            </a:r>
            <a:r>
              <a:rPr lang="zh-TW" altLang="en-US" sz="1800" dirty="0"/>
              <a:t>功能</a:t>
            </a:r>
            <a:r>
              <a:rPr lang="en-US" altLang="zh-TW" sz="1800" dirty="0"/>
              <a:t>)</a:t>
            </a:r>
          </a:p>
          <a:p>
            <a:pPr marL="807418" lvl="1" indent="-356027">
              <a:defRPr/>
            </a:pPr>
            <a:r>
              <a:rPr lang="zh-TW" altLang="en-US" sz="1800" dirty="0"/>
              <a:t>四、刪除金鑰</a:t>
            </a:r>
            <a:r>
              <a:rPr lang="en-US" altLang="zh-TW" sz="1800" dirty="0"/>
              <a:t>(Admin</a:t>
            </a:r>
            <a:r>
              <a:rPr lang="zh-TW" altLang="en-US" sz="1800" dirty="0"/>
              <a:t>功能</a:t>
            </a:r>
            <a:r>
              <a:rPr lang="en-US" altLang="zh-TW" sz="1800" dirty="0"/>
              <a:t>)</a:t>
            </a:r>
          </a:p>
          <a:p>
            <a:pPr marL="807418" lvl="1" indent="-356027">
              <a:defRPr/>
            </a:pPr>
            <a:r>
              <a:rPr lang="zh-TW" altLang="en-US" sz="1800" dirty="0"/>
              <a:t>五、匯入金鑰</a:t>
            </a:r>
            <a:r>
              <a:rPr lang="en-US" altLang="zh-TW" sz="1800" dirty="0"/>
              <a:t>(Admin</a:t>
            </a:r>
            <a:r>
              <a:rPr lang="zh-TW" altLang="en-US" sz="1800" dirty="0"/>
              <a:t>功能</a:t>
            </a:r>
            <a:r>
              <a:rPr lang="en-US" altLang="zh-TW" sz="1800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84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卡片管理工具可執行的功能說明如下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zh-TW" altLang="en-US" sz="1800" dirty="0"/>
              <a:t>●紀錄行動裝置與其對應的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</a:t>
            </a:r>
            <a:endParaRPr lang="en-US" altLang="zh-TW" sz="1800" dirty="0"/>
          </a:p>
          <a:p>
            <a:pPr marL="807418" indent="-356027">
              <a:defRPr/>
            </a:pPr>
            <a:r>
              <a:rPr lang="zh-TW" altLang="en-US" sz="1800" dirty="0"/>
              <a:t>●操作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卡產生憑證申請檔，向</a:t>
            </a:r>
            <a:r>
              <a:rPr lang="en-US" altLang="zh-TW" sz="1800" dirty="0"/>
              <a:t>MCA</a:t>
            </a:r>
            <a:r>
              <a:rPr lang="zh-TW" altLang="en-US" sz="1800" dirty="0"/>
              <a:t>申請憑證後，再匯入憑證至</a:t>
            </a:r>
            <a:r>
              <a:rPr lang="en-US" altLang="zh-TW" sz="1800" dirty="0" err="1"/>
              <a:t>MicroSD</a:t>
            </a:r>
            <a:endParaRPr lang="en-US" altLang="zh-TW" sz="1800" dirty="0"/>
          </a:p>
          <a:p>
            <a:pPr marL="807418" indent="-356027">
              <a:defRPr/>
            </a:pPr>
            <a:r>
              <a:rPr lang="zh-TW" altLang="en-US" sz="1800" dirty="0"/>
              <a:t>●介接</a:t>
            </a:r>
            <a:r>
              <a:rPr lang="en-US" altLang="zh-TW" sz="1800" dirty="0"/>
              <a:t>SS</a:t>
            </a:r>
            <a:r>
              <a:rPr lang="zh-TW" altLang="en-US" sz="1800" dirty="0"/>
              <a:t>，取得並修改每張卡的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 </a:t>
            </a:r>
            <a:r>
              <a:rPr lang="en-US" altLang="zh-TW" sz="1800" dirty="0"/>
              <a:t>PUK</a:t>
            </a:r>
            <a:r>
              <a:rPr lang="zh-TW" altLang="en-US" sz="1800" dirty="0"/>
              <a:t>與</a:t>
            </a:r>
            <a:r>
              <a:rPr lang="en-US" altLang="zh-TW" sz="1800" dirty="0"/>
              <a:t>PIN</a:t>
            </a:r>
          </a:p>
          <a:p>
            <a:pPr marL="807418" indent="-356027">
              <a:defRPr/>
            </a:pPr>
            <a:r>
              <a:rPr lang="zh-TW" altLang="en-US" sz="1800" dirty="0"/>
              <a:t>●建立憑證申請檔時，系統自動建立</a:t>
            </a:r>
            <a:r>
              <a:rPr lang="en-US" altLang="zh-TW" sz="1800" dirty="0"/>
              <a:t>AD</a:t>
            </a:r>
            <a:r>
              <a:rPr lang="zh-TW" altLang="en-US" sz="1800" dirty="0"/>
              <a:t>上的行動裝置物件</a:t>
            </a:r>
            <a:endParaRPr lang="en-US" altLang="zh-TW" sz="1800" dirty="0"/>
          </a:p>
          <a:p>
            <a:pPr marL="807418" indent="-356027">
              <a:defRPr/>
            </a:pPr>
            <a:r>
              <a:rPr lang="zh-TW" altLang="en-US" sz="1800" dirty="0"/>
              <a:t>●於系統操作行動裝置註銷時，亦同時停用</a:t>
            </a:r>
            <a:r>
              <a:rPr lang="en-US" altLang="zh-TW" sz="1800" dirty="0"/>
              <a:t>AD</a:t>
            </a:r>
            <a:r>
              <a:rPr lang="zh-TW" altLang="en-US" sz="1800" dirty="0"/>
              <a:t>上的行動裝置物件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35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0720" y="4721186"/>
            <a:ext cx="5751453" cy="4472703"/>
          </a:xfrm>
        </p:spPr>
        <p:txBody>
          <a:bodyPr/>
          <a:lstStyle/>
          <a:p>
            <a:pPr defTabSz="915497">
              <a:defRPr/>
            </a:pPr>
            <a:r>
              <a:rPr lang="zh-TW" altLang="en-US" sz="1800" dirty="0"/>
              <a:t>接下來說明安裝憑證的流程第</a:t>
            </a:r>
            <a:r>
              <a:rPr lang="en-US" altLang="zh-TW" sz="1800" dirty="0"/>
              <a:t>1~3</a:t>
            </a:r>
            <a:r>
              <a:rPr lang="zh-TW" altLang="en-US" sz="1800" dirty="0"/>
              <a:t>步驟是關於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卡的準備與安裝過程，步驟如後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1.</a:t>
            </a:r>
            <a:r>
              <a:rPr lang="zh-TW" altLang="en-US" sz="1800" dirty="0"/>
              <a:t>準備一張經過初始化的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晶片卡</a:t>
            </a:r>
            <a:endParaRPr lang="en-US" altLang="zh-TW" sz="1800" dirty="0"/>
          </a:p>
          <a:p>
            <a:pPr marL="807418" indent="-356027">
              <a:defRPr/>
            </a:pPr>
            <a:r>
              <a:rPr lang="en-US" altLang="zh-TW" sz="1800" dirty="0"/>
              <a:t>2.</a:t>
            </a:r>
            <a:r>
              <a:rPr lang="zh-TW" altLang="en-US" sz="1800" dirty="0"/>
              <a:t>將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插入</a:t>
            </a:r>
            <a:r>
              <a:rPr lang="en-US" altLang="zh-TW" sz="1800" dirty="0"/>
              <a:t>SD</a:t>
            </a:r>
            <a:r>
              <a:rPr lang="zh-TW" altLang="en-US" sz="1800" dirty="0"/>
              <a:t>轉接卡</a:t>
            </a:r>
            <a:endParaRPr lang="en-US" altLang="zh-TW" sz="1800" dirty="0"/>
          </a:p>
          <a:p>
            <a:pPr marL="807418" indent="-356027">
              <a:defRPr/>
            </a:pPr>
            <a:r>
              <a:rPr lang="en-US" altLang="zh-TW" sz="1800" dirty="0"/>
              <a:t>3.</a:t>
            </a:r>
            <a:r>
              <a:rPr lang="zh-TW" altLang="en-US" sz="1800" dirty="0"/>
              <a:t>插入設備的</a:t>
            </a:r>
            <a:r>
              <a:rPr lang="en-US" altLang="zh-TW" sz="1800" dirty="0"/>
              <a:t>SD</a:t>
            </a:r>
            <a:r>
              <a:rPr lang="zh-TW" altLang="en-US" sz="1800" dirty="0"/>
              <a:t>插槽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903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1"/>
              </a:spcAft>
            </a:pPr>
            <a:r>
              <a:rPr lang="zh-TW" altLang="en-US" sz="1800" dirty="0"/>
              <a:t>第</a:t>
            </a:r>
            <a:r>
              <a:rPr lang="en-US" altLang="zh-TW" sz="1800" dirty="0"/>
              <a:t>4~6</a:t>
            </a:r>
            <a:r>
              <a:rPr lang="zh-TW" altLang="en-US" sz="1800" dirty="0"/>
              <a:t>步驟是準備一臺電腦，並於電腦內安裝憑證服務瀏覽的安控程式，步驟如後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4.</a:t>
            </a:r>
            <a:r>
              <a:rPr lang="zh-TW" altLang="en-US" sz="1800" dirty="0"/>
              <a:t>執行</a:t>
            </a:r>
            <a:r>
              <a:rPr lang="en-US" altLang="zh-TW" sz="1800" dirty="0" err="1"/>
              <a:t>CGPPSignServiSignSetup</a:t>
            </a:r>
            <a:r>
              <a:rPr lang="zh-TW" altLang="en-US" sz="1800" dirty="0"/>
              <a:t>安裝程式</a:t>
            </a:r>
            <a:endParaRPr lang="en-US" altLang="zh-TW" sz="1800" dirty="0"/>
          </a:p>
          <a:p>
            <a:pPr marL="807418" indent="-356027">
              <a:defRPr/>
            </a:pPr>
            <a:r>
              <a:rPr lang="en-US" altLang="zh-TW" sz="1800" dirty="0"/>
              <a:t>5.</a:t>
            </a:r>
            <a:r>
              <a:rPr lang="zh-TW" altLang="en-US" sz="1800" dirty="0"/>
              <a:t>按照指示完成安裝</a:t>
            </a:r>
            <a:endParaRPr lang="en-US" altLang="zh-TW" sz="1800" dirty="0"/>
          </a:p>
          <a:p>
            <a:pPr marL="807418" indent="-356027">
              <a:defRPr/>
            </a:pPr>
            <a:r>
              <a:rPr lang="en-US" altLang="zh-TW" sz="1800" dirty="0"/>
              <a:t>6.</a:t>
            </a:r>
            <a:r>
              <a:rPr lang="zh-TW" altLang="en-US" sz="1800" dirty="0"/>
              <a:t>確認右下角服務執行中</a:t>
            </a:r>
            <a:endParaRPr lang="en-US" altLang="zh-TW" sz="1800" dirty="0"/>
          </a:p>
          <a:p>
            <a:pPr>
              <a:spcAft>
                <a:spcPts val="451"/>
              </a:spcAft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866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sz="1800" dirty="0"/>
              <a:t>安裝完成憑證服務瀏覽的安控程式後，在第七步驟將登入金鑰的管理系統，以利後續安裝事宜，步驟如後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7.</a:t>
            </a:r>
            <a:r>
              <a:rPr lang="zh-TW" altLang="en-US" sz="1800" dirty="0"/>
              <a:t>登入設備金鑰管理系統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8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首先介紹本課課程大綱，計有</a:t>
            </a:r>
            <a:endParaRPr lang="en-US" altLang="zh-TW" sz="1800" dirty="0"/>
          </a:p>
          <a:p>
            <a:pPr indent="451391"/>
            <a:r>
              <a:rPr lang="zh-TW" altLang="en-US" sz="1800" dirty="0"/>
              <a:t>一、國軍行動入網系統概述</a:t>
            </a:r>
            <a:endParaRPr lang="en-US" altLang="zh-TW" sz="1800" dirty="0"/>
          </a:p>
          <a:p>
            <a:pPr indent="451391"/>
            <a:r>
              <a:rPr lang="zh-TW" altLang="en-US" sz="1800" dirty="0"/>
              <a:t>二、憑證系統</a:t>
            </a:r>
            <a:endParaRPr lang="en-US" altLang="zh-TW" sz="1800" dirty="0"/>
          </a:p>
          <a:p>
            <a:pPr indent="451391"/>
            <a:r>
              <a:rPr lang="zh-TW" altLang="en-US" sz="1800" dirty="0"/>
              <a:t>三、</a:t>
            </a:r>
            <a:r>
              <a:rPr lang="zh-TW" altLang="zh-TW" sz="1800" dirty="0"/>
              <a:t>行動裝置</a:t>
            </a:r>
            <a:r>
              <a:rPr lang="zh-TW" altLang="en-US" sz="1800" dirty="0"/>
              <a:t>入網</a:t>
            </a:r>
            <a:endParaRPr lang="en-US" altLang="zh-TW" sz="1800" dirty="0"/>
          </a:p>
          <a:p>
            <a:pPr indent="451391"/>
            <a:r>
              <a:rPr lang="zh-TW" altLang="en-US" sz="1800" dirty="0"/>
              <a:t>四、</a:t>
            </a:r>
            <a:r>
              <a:rPr lang="zh-TW" altLang="zh-TW" sz="1800" dirty="0"/>
              <a:t>門禁</a:t>
            </a:r>
            <a:r>
              <a:rPr lang="zh-TW" altLang="en-US" sz="1800" dirty="0"/>
              <a:t>管理系統</a:t>
            </a:r>
            <a:r>
              <a:rPr lang="en-US" altLang="zh-TW" sz="1800" dirty="0"/>
              <a:t>(</a:t>
            </a:r>
            <a:r>
              <a:rPr lang="zh-TW" altLang="en-US" sz="1800" dirty="0"/>
              <a:t>附屬系統</a:t>
            </a:r>
            <a:r>
              <a:rPr lang="en-US" altLang="zh-TW" sz="1800" dirty="0"/>
              <a:t>)</a:t>
            </a:r>
            <a:r>
              <a:rPr lang="zh-TW" altLang="en-US" sz="1800" dirty="0"/>
              <a:t>等</a:t>
            </a:r>
            <a:r>
              <a:rPr lang="en-US" altLang="zh-TW" sz="1800" dirty="0"/>
              <a:t>4</a:t>
            </a:r>
            <a:r>
              <a:rPr lang="zh-TW" altLang="en-US" sz="1800" dirty="0"/>
              <a:t>個章節。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18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sz="1800" dirty="0"/>
              <a:t>登入憑證服務瀏覽的安控程式後，將開始申請憑證，故第</a:t>
            </a:r>
            <a:r>
              <a:rPr lang="en-US" altLang="zh-TW" sz="1800" dirty="0"/>
              <a:t>8</a:t>
            </a:r>
            <a:r>
              <a:rPr lang="zh-TW" altLang="en-US" sz="1800" dirty="0"/>
              <a:t>步驟為如何於程式內執行憑證申請檔，如下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8.</a:t>
            </a:r>
            <a:r>
              <a:rPr lang="zh-TW" altLang="en-US" sz="1800" dirty="0"/>
              <a:t>點選產生憑證申請檔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163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點選產生憑證申請檔選項後，第</a:t>
            </a:r>
            <a:r>
              <a:rPr lang="en-US" altLang="zh-TW" sz="1800" dirty="0"/>
              <a:t>9</a:t>
            </a:r>
            <a:r>
              <a:rPr lang="zh-TW" altLang="en-US" sz="1800" dirty="0"/>
              <a:t>步驟為將即將加入行動裝置之裝置序號，填入序號查詢是否已經登錄系統，步驟如下</a:t>
            </a:r>
            <a:r>
              <a:rPr lang="en-US" altLang="zh-TW" sz="1800" dirty="0"/>
              <a:t>:</a:t>
            </a:r>
          </a:p>
          <a:p>
            <a:pPr indent="540398" defTabSz="915497">
              <a:defRPr/>
            </a:pPr>
            <a:r>
              <a:rPr lang="en-US" altLang="zh-TW" sz="1800" dirty="0"/>
              <a:t>9.</a:t>
            </a:r>
            <a:r>
              <a:rPr lang="zh-TW" altLang="en-US" sz="1800" dirty="0"/>
              <a:t>輸入裝置序號點選查詢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67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sz="1800" dirty="0"/>
              <a:t>確定行動裝置已經登錄後，第</a:t>
            </a:r>
            <a:r>
              <a:rPr lang="en-US" altLang="zh-TW" sz="1800" dirty="0"/>
              <a:t>10</a:t>
            </a:r>
            <a:r>
              <a:rPr lang="zh-TW" altLang="en-US" sz="1800" dirty="0"/>
              <a:t>步驟為點選憑證申請檔，以產生憑證申請檔，步驟如下</a:t>
            </a:r>
            <a:r>
              <a:rPr lang="en-US" altLang="zh-TW" sz="1800" dirty="0"/>
              <a:t>:</a:t>
            </a:r>
          </a:p>
          <a:p>
            <a:pPr marL="807418" indent="-356027" defTabSz="915497">
              <a:defRPr/>
            </a:pPr>
            <a:r>
              <a:rPr lang="en-US" altLang="zh-TW" sz="1800" dirty="0"/>
              <a:t>10.</a:t>
            </a:r>
            <a:r>
              <a:rPr lang="zh-TW" altLang="en-US" sz="1800" dirty="0"/>
              <a:t>在欲申請憑證的裝置列表，點選產生憑證申請檔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62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1800" dirty="0"/>
              <a:t>產生憑證申請檔前，系統將詢問所申請的行動裝備即將產生金鑰，並確認是否已經插入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卡，以利憑證加入</a:t>
            </a:r>
            <a:r>
              <a:rPr lang="en-US" altLang="zh-TW" sz="1800" dirty="0"/>
              <a:t>SD</a:t>
            </a:r>
            <a:r>
              <a:rPr lang="zh-TW" altLang="en-US" sz="1800" dirty="0"/>
              <a:t>卡，故第</a:t>
            </a:r>
            <a:r>
              <a:rPr lang="en-US" altLang="zh-TW" sz="1800" dirty="0"/>
              <a:t>11</a:t>
            </a:r>
            <a:r>
              <a:rPr lang="zh-TW" altLang="en-US" sz="1800" dirty="0"/>
              <a:t>步驟為點選確認，以確認</a:t>
            </a:r>
            <a:r>
              <a:rPr lang="en-US" altLang="zh-TW" sz="1800" dirty="0"/>
              <a:t>SD</a:t>
            </a:r>
            <a:r>
              <a:rPr lang="zh-TW" altLang="en-US" sz="1800" dirty="0"/>
              <a:t>卡是否插入電腦內，步驟如下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11.</a:t>
            </a:r>
            <a:r>
              <a:rPr lang="zh-TW" altLang="en-US" sz="1800" dirty="0"/>
              <a:t>確認裝置資訊正確後，點選確認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967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1800" dirty="0"/>
              <a:t>按下確認後，需稍待片刻，系統將產生金鑰及憑證，步驟如下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12.</a:t>
            </a:r>
            <a:r>
              <a:rPr lang="zh-TW" altLang="en-US" sz="1800" dirty="0"/>
              <a:t>稍待片刻後，成功產生憑證申請檔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145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endParaRPr lang="en-US" altLang="zh-TW" sz="1800" dirty="0"/>
          </a:p>
          <a:p>
            <a:pPr defTabSz="915497">
              <a:defRPr/>
            </a:pPr>
            <a:r>
              <a:rPr lang="zh-TW" altLang="en-US" sz="1800" dirty="0"/>
              <a:t>系統產生憑證後，接下來的步驟，即將要把憑證匯入</a:t>
            </a:r>
            <a:r>
              <a:rPr lang="en-US" altLang="zh-TW" sz="1800" dirty="0"/>
              <a:t>SD</a:t>
            </a:r>
            <a:r>
              <a:rPr lang="zh-TW" altLang="en-US" sz="1800" dirty="0"/>
              <a:t>卡內，故第</a:t>
            </a:r>
            <a:r>
              <a:rPr lang="en-US" altLang="zh-TW" sz="1800" dirty="0"/>
              <a:t>13</a:t>
            </a:r>
            <a:r>
              <a:rPr lang="zh-TW" altLang="en-US" sz="1800" dirty="0"/>
              <a:t>步驟，需點下批次申請檔，查詢所需使用之行動裝置之憑證是否已完成申請，步驟如下</a:t>
            </a:r>
            <a:r>
              <a:rPr lang="en-US" altLang="zh-TW" sz="1800" dirty="0"/>
              <a:t>:</a:t>
            </a:r>
          </a:p>
          <a:p>
            <a:pPr marL="807418" indent="-356027">
              <a:defRPr/>
            </a:pPr>
            <a:r>
              <a:rPr lang="en-US" altLang="zh-TW" sz="1800" dirty="0"/>
              <a:t>13.</a:t>
            </a:r>
            <a:r>
              <a:rPr lang="zh-TW" altLang="en-US" sz="1800" dirty="0"/>
              <a:t>點選匯出批次申請檔，輸入查詢條件後點選查詢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179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查詢憑證以產生後，第</a:t>
            </a:r>
            <a:r>
              <a:rPr lang="en-US" altLang="zh-TW" sz="1800" dirty="0"/>
              <a:t>14</a:t>
            </a:r>
            <a:r>
              <a:rPr lang="zh-TW" altLang="en-US" sz="1800" dirty="0"/>
              <a:t>及</a:t>
            </a:r>
            <a:r>
              <a:rPr lang="en-US" altLang="zh-TW" sz="1800" dirty="0"/>
              <a:t>15</a:t>
            </a:r>
            <a:r>
              <a:rPr lang="zh-TW" altLang="en-US" sz="1800" dirty="0"/>
              <a:t>步驟需將憑證從系統匯出，以利後續登錄後</a:t>
            </a:r>
            <a:r>
              <a:rPr lang="en-US" altLang="zh-TW" sz="1800" dirty="0"/>
              <a:t>SD</a:t>
            </a:r>
            <a:r>
              <a:rPr lang="zh-TW" altLang="en-US" sz="1800" dirty="0"/>
              <a:t>卡內，步驟如下</a:t>
            </a:r>
            <a:r>
              <a:rPr lang="en-US" altLang="zh-TW" sz="1800" dirty="0"/>
              <a:t>:</a:t>
            </a:r>
          </a:p>
          <a:p>
            <a:pPr marL="807418" indent="-356027" defTabSz="915497">
              <a:defRPr/>
            </a:pPr>
            <a:r>
              <a:rPr lang="en-US" altLang="zh-TW" sz="1800" dirty="0"/>
              <a:t>14.</a:t>
            </a:r>
            <a:r>
              <a:rPr lang="zh-TW" altLang="en-US" sz="1800" dirty="0"/>
              <a:t>確認卡號對應裝置資訊與卡號後，點選全部匯出</a:t>
            </a:r>
            <a:endParaRPr lang="en-US" altLang="zh-TW" sz="1800" dirty="0"/>
          </a:p>
          <a:p>
            <a:pPr marL="807418" indent="-356027">
              <a:defRPr/>
            </a:pPr>
            <a:r>
              <a:rPr lang="en-US" altLang="zh-TW" sz="1800" dirty="0"/>
              <a:t>15.</a:t>
            </a:r>
            <a:r>
              <a:rPr lang="zh-TW" altLang="en-US" sz="1800" dirty="0"/>
              <a:t>請將匯出的檔案送交到</a:t>
            </a:r>
            <a:r>
              <a:rPr lang="en-US" altLang="zh-TW" sz="1800" dirty="0"/>
              <a:t>MCA</a:t>
            </a:r>
            <a:r>
              <a:rPr lang="zh-TW" altLang="en-US" sz="1800" dirty="0"/>
              <a:t>申請憑證，取得憑證檔後再執行下頁步驟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891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sz="1800" dirty="0"/>
              <a:t>憑證從系統匯出後，第</a:t>
            </a:r>
            <a:r>
              <a:rPr lang="en-US" altLang="zh-TW" sz="1800" dirty="0"/>
              <a:t>16</a:t>
            </a:r>
            <a:r>
              <a:rPr lang="zh-TW" altLang="en-US" sz="1800" dirty="0"/>
              <a:t>步驟為點選憑證檔，並點選匯入，將憑證匯入申請檔內，步驟如後</a:t>
            </a:r>
            <a:r>
              <a:rPr lang="en-US" altLang="zh-TW" sz="1800" dirty="0"/>
              <a:t>:</a:t>
            </a:r>
          </a:p>
          <a:p>
            <a:pPr marL="807418" indent="-356027" defTabSz="915497">
              <a:defRPr/>
            </a:pPr>
            <a:r>
              <a:rPr lang="en-US" altLang="zh-TW" sz="1800" dirty="0"/>
              <a:t>16.</a:t>
            </a:r>
            <a:r>
              <a:rPr lang="zh-TW" altLang="en-US" sz="1800" dirty="0"/>
              <a:t>點選匯入批次申請檔，選擇檔案後，點選匯入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156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sz="1800" dirty="0"/>
              <a:t>憑證匯入申請檔內後，第</a:t>
            </a:r>
            <a:r>
              <a:rPr lang="en-US" altLang="zh-TW" sz="1800" dirty="0"/>
              <a:t>17</a:t>
            </a:r>
            <a:r>
              <a:rPr lang="zh-TW" altLang="en-US" sz="1800" dirty="0"/>
              <a:t>步驟為將申請檔匯入</a:t>
            </a:r>
            <a:r>
              <a:rPr lang="en-US" altLang="zh-TW" sz="1800" dirty="0"/>
              <a:t>SD</a:t>
            </a:r>
            <a:r>
              <a:rPr lang="zh-TW" altLang="en-US" sz="1800" dirty="0"/>
              <a:t>卡內，步驟如後</a:t>
            </a:r>
            <a:r>
              <a:rPr lang="en-US" altLang="zh-TW" sz="1800" dirty="0"/>
              <a:t>:</a:t>
            </a:r>
          </a:p>
          <a:p>
            <a:pPr marL="718411" indent="-356027" defTabSz="915497">
              <a:defRPr/>
            </a:pPr>
            <a:r>
              <a:rPr lang="en-US" altLang="zh-TW" sz="1800" dirty="0"/>
              <a:t>17.</a:t>
            </a:r>
            <a:r>
              <a:rPr lang="zh-TW" altLang="en-US" sz="1800" dirty="0"/>
              <a:t>點選匯入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卡，插入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卡點選匯入，系統將匯入對應憑證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031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第三章、</a:t>
            </a:r>
            <a:r>
              <a:rPr lang="zh-TW" altLang="zh-TW" sz="1800" dirty="0"/>
              <a:t>行動裝置</a:t>
            </a:r>
            <a:r>
              <a:rPr lang="zh-TW" altLang="en-US" sz="1800" dirty="0"/>
              <a:t>入網</a:t>
            </a:r>
            <a:endParaRPr lang="en-US" altLang="zh-TW" sz="1800" dirty="0"/>
          </a:p>
          <a:p>
            <a:pPr marL="445033"/>
            <a:r>
              <a:rPr lang="zh-TW" altLang="en-US" sz="1800" dirty="0"/>
              <a:t>國軍行動入網系統係手機、平板及筆電透過民網經保密閘道器驗證，再連入虛擬桌面系統，以獲取軍網內資訊，以其使用虛擬桌面系統，資料僅以影像方式傳至手機，而非將資料傳至行動裝置內，以達資料不落地之安全措施。</a:t>
            </a:r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2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pPr marL="445033" indent="-356027"/>
            <a:r>
              <a:rPr lang="zh-TW" altLang="en-US" sz="1800" dirty="0"/>
              <a:t>第一章、國軍行動入網系統概述</a:t>
            </a:r>
            <a:endParaRPr lang="en-US" altLang="zh-TW" sz="1800" dirty="0"/>
          </a:p>
          <a:p>
            <a:pPr marL="718411"/>
            <a:r>
              <a:rPr lang="zh-TW" altLang="en-US" sz="1800" dirty="0"/>
              <a:t>建置「國軍行動裝置安全認證暨實體管控系統」，建置後將能以「國軍行動裝置」連入軍網，並透過「虛擬桌面服務系統」，讀取軍網內資訊，使資料未實質儲存於「國軍行動裝置」 ，以防堵機敏資料外流。</a:t>
            </a:r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079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本圖為行動入網系統架構圖，區分為三部分，外網</a:t>
            </a:r>
            <a:r>
              <a:rPr lang="en-US" altLang="zh-TW" sz="1800" dirty="0"/>
              <a:t>(Internet</a:t>
            </a:r>
            <a:r>
              <a:rPr lang="zh-TW" altLang="en-US" sz="1800" dirty="0"/>
              <a:t>網際網路</a:t>
            </a:r>
            <a:r>
              <a:rPr lang="en-US" altLang="zh-TW" sz="1800" dirty="0"/>
              <a:t>)</a:t>
            </a:r>
            <a:r>
              <a:rPr lang="zh-TW" altLang="en-US" sz="1800" dirty="0"/>
              <a:t>透過</a:t>
            </a:r>
            <a:r>
              <a:rPr lang="en-US" altLang="zh-TW" sz="1800" dirty="0"/>
              <a:t>MDVPN</a:t>
            </a:r>
            <a:r>
              <a:rPr lang="zh-TW" altLang="en-US" sz="1800" dirty="0"/>
              <a:t>連入</a:t>
            </a:r>
            <a:r>
              <a:rPr lang="en-US" altLang="zh-TW" sz="1800" dirty="0"/>
              <a:t>DMZ</a:t>
            </a:r>
            <a:r>
              <a:rPr lang="zh-TW" altLang="en-US" sz="1800" dirty="0"/>
              <a:t>區內之</a:t>
            </a:r>
            <a:r>
              <a:rPr lang="en-US" altLang="zh-TW" sz="1800" dirty="0"/>
              <a:t>VPN</a:t>
            </a:r>
            <a:r>
              <a:rPr lang="zh-TW" altLang="en-US" sz="1800" dirty="0"/>
              <a:t>伺服器，並登入</a:t>
            </a:r>
            <a:r>
              <a:rPr lang="en-US" altLang="zh-TW" sz="1800" dirty="0"/>
              <a:t>VDI(</a:t>
            </a:r>
            <a:r>
              <a:rPr lang="zh-TW" altLang="en-US" sz="1800" dirty="0"/>
              <a:t>虛擬桌面介面</a:t>
            </a:r>
            <a:r>
              <a:rPr lang="en-US" altLang="zh-TW" sz="1800" dirty="0"/>
              <a:t>)</a:t>
            </a:r>
            <a:r>
              <a:rPr lang="zh-TW" altLang="en-US" sz="1800" dirty="0"/>
              <a:t>在連入內網</a:t>
            </a:r>
            <a:r>
              <a:rPr lang="en-US" altLang="zh-TW" sz="1800" dirty="0"/>
              <a:t>(Intranet)</a:t>
            </a:r>
            <a:r>
              <a:rPr lang="zh-TW" altLang="en-US" sz="1800" dirty="0"/>
              <a:t>內。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48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接下來將講解如何以</a:t>
            </a:r>
            <a:r>
              <a:rPr lang="en-US" altLang="zh-TW" sz="1800" dirty="0"/>
              <a:t>Windows</a:t>
            </a:r>
            <a:r>
              <a:rPr lang="zh-TW" altLang="en-US" sz="1800" dirty="0"/>
              <a:t>電腦使用行動入網之流程，首先需於作業系統內安裝行動入網軟體備用，並登入認證入網軟體；步驟</a:t>
            </a:r>
            <a:r>
              <a:rPr lang="en-US" altLang="zh-TW" sz="1800" dirty="0"/>
              <a:t>1-2</a:t>
            </a:r>
            <a:r>
              <a:rPr lang="zh-TW" altLang="en-US" sz="1800" dirty="0"/>
              <a:t>為點選行動入網，程序如後</a:t>
            </a:r>
            <a:r>
              <a:rPr lang="en-US" altLang="zh-TW" sz="1800" dirty="0"/>
              <a:t>:</a:t>
            </a:r>
          </a:p>
          <a:p>
            <a:pPr indent="451391"/>
            <a:r>
              <a:rPr lang="en-US" altLang="zh-TW" sz="1800" dirty="0"/>
              <a:t>1.</a:t>
            </a:r>
            <a:r>
              <a:rPr lang="zh-TW" altLang="en-US" sz="1800" dirty="0"/>
              <a:t>以系統管理員執行認證入網程式</a:t>
            </a:r>
            <a:endParaRPr lang="en-US" altLang="zh-TW" sz="1800" dirty="0"/>
          </a:p>
          <a:p>
            <a:pPr indent="451391" defTabSz="915497">
              <a:defRPr/>
            </a:pPr>
            <a:r>
              <a:rPr lang="en-US" altLang="zh-TW" sz="1800" dirty="0"/>
              <a:t>2.</a:t>
            </a:r>
            <a:r>
              <a:rPr lang="zh-TW" altLang="en-US" sz="1800" dirty="0"/>
              <a:t>點選右上角設定按鈕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17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點選行動入網後，填入</a:t>
            </a:r>
            <a:r>
              <a:rPr lang="en-US" altLang="zh-TW" sz="1800" dirty="0"/>
              <a:t>VDI</a:t>
            </a:r>
            <a:r>
              <a:rPr lang="zh-TW" altLang="en-US" sz="1800" dirty="0"/>
              <a:t>網址、</a:t>
            </a:r>
            <a:r>
              <a:rPr lang="en-US" altLang="zh-TW" sz="1800" dirty="0"/>
              <a:t>VPN</a:t>
            </a:r>
            <a:r>
              <a:rPr lang="zh-TW" altLang="en-US" sz="1800" dirty="0"/>
              <a:t>名稱、</a:t>
            </a:r>
            <a:r>
              <a:rPr lang="en-US" altLang="zh-TW" sz="1800" dirty="0"/>
              <a:t>VPN</a:t>
            </a:r>
            <a:r>
              <a:rPr lang="zh-TW" altLang="en-US" sz="1800" dirty="0"/>
              <a:t>伺服器網址及各單位所分配的</a:t>
            </a:r>
            <a:r>
              <a:rPr lang="en-US" altLang="zh-TW" sz="1800" dirty="0"/>
              <a:t>PIN</a:t>
            </a:r>
            <a:r>
              <a:rPr lang="zh-TW" altLang="en-US" sz="1800" dirty="0"/>
              <a:t>碼，以登入認證入網伺服器；第</a:t>
            </a:r>
            <a:r>
              <a:rPr lang="en-US" altLang="zh-TW" sz="1800" dirty="0"/>
              <a:t>3</a:t>
            </a:r>
            <a:r>
              <a:rPr lang="zh-TW" altLang="en-US" sz="1800" dirty="0"/>
              <a:t>步驟為輸入登入資訊流程，步驟如後</a:t>
            </a:r>
            <a:r>
              <a:rPr lang="en-US" altLang="zh-TW" sz="1800" dirty="0"/>
              <a:t>:</a:t>
            </a:r>
          </a:p>
          <a:p>
            <a:pPr indent="451391" defTabSz="915497">
              <a:defRPr/>
            </a:pPr>
            <a:r>
              <a:rPr lang="en-US" altLang="zh-TW" sz="1800" dirty="0"/>
              <a:t>3.</a:t>
            </a:r>
            <a:r>
              <a:rPr lang="zh-TW" altLang="en-US" sz="1800" dirty="0"/>
              <a:t>輸入</a:t>
            </a:r>
            <a:r>
              <a:rPr lang="en-US" altLang="zh-TW" sz="1800" dirty="0"/>
              <a:t>PIN</a:t>
            </a:r>
            <a:r>
              <a:rPr lang="zh-TW" altLang="en-US" sz="1800" dirty="0"/>
              <a:t>碼後，點選確定，並關閉程式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177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輸入完</a:t>
            </a:r>
            <a:r>
              <a:rPr lang="en-US" altLang="zh-TW" sz="1800" dirty="0"/>
              <a:t>VPN</a:t>
            </a:r>
            <a:r>
              <a:rPr lang="zh-TW" altLang="en-US" sz="1800" dirty="0"/>
              <a:t>相關資訊後，第</a:t>
            </a:r>
            <a:r>
              <a:rPr lang="en-US" altLang="zh-TW" sz="1800" dirty="0"/>
              <a:t>4-5</a:t>
            </a:r>
            <a:r>
              <a:rPr lang="zh-TW" altLang="en-US" sz="1800" dirty="0"/>
              <a:t>步驟即將使用所註冊之</a:t>
            </a:r>
            <a:r>
              <a:rPr lang="en-US" altLang="zh-TW" sz="1800" dirty="0"/>
              <a:t>SD</a:t>
            </a:r>
            <a:r>
              <a:rPr lang="zh-TW" altLang="en-US" sz="1800" dirty="0"/>
              <a:t>卡憑證，插入於設備之</a:t>
            </a:r>
            <a:r>
              <a:rPr lang="en-US" altLang="zh-TW" sz="1800" dirty="0"/>
              <a:t>SD</a:t>
            </a:r>
            <a:r>
              <a:rPr lang="zh-TW" altLang="en-US" sz="1800" dirty="0"/>
              <a:t>卡槽內，以利後續</a:t>
            </a:r>
            <a:r>
              <a:rPr lang="en-US" altLang="zh-TW" sz="1800" dirty="0"/>
              <a:t>VPN</a:t>
            </a:r>
            <a:r>
              <a:rPr lang="zh-TW" altLang="en-US" sz="1800" dirty="0"/>
              <a:t>及</a:t>
            </a:r>
            <a:r>
              <a:rPr lang="en-US" altLang="zh-TW" sz="1800" dirty="0"/>
              <a:t>VDI</a:t>
            </a:r>
            <a:r>
              <a:rPr lang="zh-TW" altLang="en-US" sz="1800" dirty="0"/>
              <a:t>登入，步驟如後</a:t>
            </a:r>
            <a:r>
              <a:rPr lang="en-US" altLang="zh-TW" sz="1800" dirty="0"/>
              <a:t>:</a:t>
            </a:r>
          </a:p>
          <a:p>
            <a:pPr indent="451391" defTabSz="915497">
              <a:defRPr/>
            </a:pPr>
            <a:r>
              <a:rPr lang="en-US" altLang="zh-TW" sz="1800" dirty="0"/>
              <a:t>4.</a:t>
            </a:r>
            <a:r>
              <a:rPr lang="zh-TW" altLang="en-US" sz="1800" dirty="0"/>
              <a:t>準備一張已入憑證的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晶片卡</a:t>
            </a:r>
            <a:endParaRPr lang="en-US" altLang="zh-TW" sz="1800" dirty="0"/>
          </a:p>
          <a:p>
            <a:pPr indent="451391" defTabSz="915497">
              <a:defRPr/>
            </a:pPr>
            <a:r>
              <a:rPr lang="en-US" altLang="zh-TW" sz="1800" dirty="0"/>
              <a:t>5.</a:t>
            </a:r>
            <a:r>
              <a:rPr lang="zh-TW" altLang="en-US" sz="1800" dirty="0"/>
              <a:t>將</a:t>
            </a:r>
            <a:r>
              <a:rPr lang="en-US" altLang="zh-TW" sz="1800" dirty="0" err="1"/>
              <a:t>MicroSD</a:t>
            </a:r>
            <a:r>
              <a:rPr lang="zh-TW" altLang="en-US" sz="1800" dirty="0"/>
              <a:t>插入</a:t>
            </a:r>
            <a:r>
              <a:rPr lang="en-US" altLang="zh-TW" sz="1800" dirty="0"/>
              <a:t>SD</a:t>
            </a:r>
            <a:r>
              <a:rPr lang="zh-TW" altLang="en-US" sz="1800" dirty="0"/>
              <a:t>轉接卡</a:t>
            </a:r>
            <a:endParaRPr lang="en-US" altLang="zh-TW" sz="1800" dirty="0"/>
          </a:p>
          <a:p>
            <a:pPr indent="451391" defTabSz="915497">
              <a:defRPr/>
            </a:pPr>
            <a:r>
              <a:rPr lang="en-US" altLang="zh-TW" sz="1800" dirty="0"/>
              <a:t>6.</a:t>
            </a:r>
            <a:r>
              <a:rPr lang="zh-TW" altLang="en-US" sz="1800" dirty="0"/>
              <a:t>插入設備的</a:t>
            </a:r>
            <a:r>
              <a:rPr lang="en-US" altLang="zh-TW" sz="1800" dirty="0"/>
              <a:t>SD</a:t>
            </a:r>
            <a:r>
              <a:rPr lang="zh-TW" altLang="en-US" sz="1800" dirty="0"/>
              <a:t>插槽</a:t>
            </a: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629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插入憑證</a:t>
            </a:r>
            <a:r>
              <a:rPr lang="en-US" altLang="zh-TW" sz="1800" dirty="0"/>
              <a:t>SD</a:t>
            </a:r>
            <a:r>
              <a:rPr lang="zh-TW" altLang="en-US" sz="1800" dirty="0"/>
              <a:t>卡後，第</a:t>
            </a:r>
            <a:r>
              <a:rPr lang="en-US" altLang="zh-TW" sz="1800" dirty="0"/>
              <a:t>7</a:t>
            </a:r>
            <a:r>
              <a:rPr lang="zh-TW" altLang="en-US" sz="1800" dirty="0"/>
              <a:t>步驟打開認證入網程式，並點選認證入網，第</a:t>
            </a:r>
            <a:r>
              <a:rPr lang="en-US" altLang="zh-TW" sz="1800" dirty="0"/>
              <a:t>8</a:t>
            </a:r>
            <a:r>
              <a:rPr lang="zh-TW" altLang="en-US" sz="1800" dirty="0"/>
              <a:t>步驟將出現遠端桌面連線之畫面，出現後點選連線選項，以登入遠端桌面，步驟如後</a:t>
            </a:r>
            <a:r>
              <a:rPr lang="en-US" altLang="zh-TW" sz="1800" dirty="0"/>
              <a:t>:</a:t>
            </a:r>
          </a:p>
          <a:p>
            <a:pPr indent="451391" defTabSz="915497">
              <a:defRPr/>
            </a:pPr>
            <a:r>
              <a:rPr lang="en-US" altLang="zh-TW" sz="1800" dirty="0"/>
              <a:t>7.</a:t>
            </a:r>
            <a:r>
              <a:rPr lang="zh-TW" altLang="en-US" sz="1800" dirty="0"/>
              <a:t>執行認證入網程式，點選認證入網</a:t>
            </a:r>
            <a:endParaRPr lang="en-US" altLang="zh-TW" sz="1800" dirty="0"/>
          </a:p>
          <a:p>
            <a:pPr marL="718411" indent="-267020" defTabSz="915497">
              <a:defRPr/>
            </a:pPr>
            <a:r>
              <a:rPr lang="en-US" altLang="zh-TW" sz="1800" kern="0" dirty="0"/>
              <a:t>8.</a:t>
            </a:r>
            <a:r>
              <a:rPr lang="zh-TW" altLang="en-US" sz="1800" kern="0" dirty="0"/>
              <a:t>入網認證通過後，出現遠端桌面畫面，點選連線</a:t>
            </a:r>
            <a:endParaRPr lang="en-US" altLang="zh-TW" sz="1800" kern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8802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1"/>
              </a:spcAft>
            </a:pPr>
            <a:r>
              <a:rPr lang="zh-TW" altLang="en-US" sz="1800" dirty="0"/>
              <a:t>點選連線後，系統將登入遠端桌面，並出現</a:t>
            </a:r>
            <a:r>
              <a:rPr lang="en-US" altLang="zh-TW" sz="1800" dirty="0"/>
              <a:t>WINDOWS</a:t>
            </a:r>
            <a:r>
              <a:rPr lang="zh-TW" altLang="en-US" sz="1800" dirty="0"/>
              <a:t>登入畫面；第</a:t>
            </a:r>
            <a:r>
              <a:rPr lang="en-US" altLang="zh-TW" sz="1800" dirty="0"/>
              <a:t>9</a:t>
            </a:r>
            <a:r>
              <a:rPr lang="zh-TW" altLang="en-US" sz="1800" dirty="0"/>
              <a:t>步驟需插入國軍</a:t>
            </a:r>
            <a:r>
              <a:rPr lang="en-US" altLang="zh-TW" sz="1800" dirty="0"/>
              <a:t>IC</a:t>
            </a:r>
            <a:r>
              <a:rPr lang="zh-TW" altLang="en-US" sz="1800" dirty="0"/>
              <a:t>卡，並於</a:t>
            </a:r>
            <a:r>
              <a:rPr lang="en-US" altLang="zh-TW" sz="1800" dirty="0"/>
              <a:t>IC</a:t>
            </a:r>
            <a:r>
              <a:rPr lang="zh-TW" altLang="en-US" sz="1800" dirty="0"/>
              <a:t>卡認證欄位中輸入</a:t>
            </a:r>
            <a:r>
              <a:rPr lang="en-US" altLang="zh-TW" sz="1800" dirty="0"/>
              <a:t>PIN</a:t>
            </a:r>
            <a:r>
              <a:rPr lang="zh-TW" altLang="en-US" sz="1800" dirty="0"/>
              <a:t>碼，並按確認，並於第</a:t>
            </a:r>
            <a:r>
              <a:rPr lang="en-US" altLang="zh-TW" sz="1800" dirty="0"/>
              <a:t>10</a:t>
            </a:r>
            <a:r>
              <a:rPr lang="zh-TW" altLang="en-US" sz="1800" dirty="0"/>
              <a:t>步驟登入</a:t>
            </a:r>
            <a:r>
              <a:rPr lang="en-US" altLang="zh-TW" sz="1800" dirty="0"/>
              <a:t>WINDOWS</a:t>
            </a:r>
            <a:r>
              <a:rPr lang="zh-TW" altLang="en-US" sz="1800" dirty="0"/>
              <a:t>步驟如後</a:t>
            </a:r>
            <a:r>
              <a:rPr lang="en-US" altLang="zh-TW" sz="1800" dirty="0"/>
              <a:t>:</a:t>
            </a:r>
          </a:p>
          <a:p>
            <a:pPr marL="629404" indent="-267020">
              <a:spcAft>
                <a:spcPts val="451"/>
              </a:spcAft>
              <a:tabLst>
                <a:tab pos="629404" algn="l"/>
              </a:tabLst>
            </a:pPr>
            <a:r>
              <a:rPr lang="en-US" altLang="zh-TW" sz="1800" dirty="0"/>
              <a:t>9.</a:t>
            </a:r>
            <a:r>
              <a:rPr lang="zh-TW" altLang="en-US" sz="1800" dirty="0"/>
              <a:t>插入國軍</a:t>
            </a:r>
            <a:r>
              <a:rPr lang="en-US" altLang="zh-TW" sz="1800" dirty="0"/>
              <a:t>IC</a:t>
            </a:r>
            <a:r>
              <a:rPr lang="zh-TW" altLang="en-US" sz="1800" dirty="0"/>
              <a:t>卡後，畫面上出現國軍</a:t>
            </a:r>
            <a:r>
              <a:rPr lang="en-US" altLang="zh-TW" sz="1800" dirty="0"/>
              <a:t>IC</a:t>
            </a:r>
            <a:r>
              <a:rPr lang="zh-TW" altLang="en-US" sz="1800" dirty="0"/>
              <a:t>卡的憑證，點選後，輸入</a:t>
            </a:r>
            <a:r>
              <a:rPr lang="en-US" altLang="zh-TW" sz="1800" dirty="0"/>
              <a:t>PIN</a:t>
            </a:r>
            <a:r>
              <a:rPr lang="zh-TW" altLang="en-US" sz="1800" dirty="0"/>
              <a:t>碼，</a:t>
            </a:r>
            <a:r>
              <a:rPr lang="en-US" altLang="zh-TW" sz="1800" dirty="0"/>
              <a:t> </a:t>
            </a:r>
            <a:r>
              <a:rPr lang="zh-TW" altLang="en-US" sz="1800" dirty="0"/>
              <a:t>按下確定</a:t>
            </a:r>
            <a:endParaRPr lang="en-US" altLang="zh-TW" sz="1800" dirty="0"/>
          </a:p>
          <a:p>
            <a:pPr indent="362384" defTabSz="915497">
              <a:defRPr/>
            </a:pPr>
            <a:r>
              <a:rPr lang="en-US" altLang="zh-TW" sz="1800" dirty="0"/>
              <a:t>10.</a:t>
            </a:r>
            <a:r>
              <a:rPr lang="zh-TW" altLang="en-US" sz="1800" kern="0" dirty="0"/>
              <a:t>若驗證通過，顯示歡迎畫面</a:t>
            </a:r>
            <a:endParaRPr lang="en-US" altLang="zh-TW" sz="1800" kern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074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接下來將講解如何以</a:t>
            </a:r>
            <a:r>
              <a:rPr lang="en-US" altLang="zh-TW" sz="1800" dirty="0"/>
              <a:t>Android</a:t>
            </a:r>
            <a:r>
              <a:rPr lang="zh-TW" altLang="en-US" sz="1800" dirty="0"/>
              <a:t>設備使用行動入網之流程，首先需於</a:t>
            </a:r>
            <a:r>
              <a:rPr lang="en-US" altLang="zh-TW" sz="1800" dirty="0"/>
              <a:t>Android</a:t>
            </a:r>
            <a:r>
              <a:rPr lang="zh-TW" altLang="en-US" sz="1800" dirty="0"/>
              <a:t>作業系統內安裝行動入網軟體備用，並登入認證入網軟體；步驟</a:t>
            </a:r>
            <a:r>
              <a:rPr lang="en-US" altLang="zh-TW" sz="1800" dirty="0"/>
              <a:t>1-2</a:t>
            </a:r>
            <a:r>
              <a:rPr lang="zh-TW" altLang="en-US" sz="1800" dirty="0"/>
              <a:t>為點選行動入網，程序如後</a:t>
            </a:r>
            <a:r>
              <a:rPr lang="en-US" altLang="zh-TW" sz="1800" dirty="0"/>
              <a:t>:</a:t>
            </a:r>
          </a:p>
          <a:p>
            <a:pPr indent="540398" defTabSz="915497">
              <a:defRPr/>
            </a:pPr>
            <a:r>
              <a:rPr lang="en-US" altLang="zh-TW" sz="1800" dirty="0"/>
              <a:t>1.</a:t>
            </a:r>
            <a:r>
              <a:rPr lang="zh-TW" altLang="en-US" sz="1800" dirty="0"/>
              <a:t>開啟 入網認證 </a:t>
            </a:r>
            <a:r>
              <a:rPr lang="en-US" altLang="zh-TW" sz="1800" dirty="0"/>
              <a:t>APP</a:t>
            </a:r>
          </a:p>
          <a:p>
            <a:pPr indent="540398">
              <a:spcAft>
                <a:spcPts val="451"/>
              </a:spcAft>
            </a:pPr>
            <a:r>
              <a:rPr lang="en-US" altLang="zh-TW" sz="1800" kern="0" dirty="0"/>
              <a:t>2.</a:t>
            </a:r>
            <a:r>
              <a:rPr lang="zh-TW" altLang="en-US" sz="1800" kern="0" dirty="0"/>
              <a:t>開啟 認證入網 </a:t>
            </a:r>
            <a:r>
              <a:rPr lang="en-US" altLang="zh-TW" sz="1800" kern="0" dirty="0"/>
              <a:t>APP</a:t>
            </a:r>
            <a:r>
              <a:rPr lang="zh-TW" altLang="en-US" sz="1800" kern="0" dirty="0"/>
              <a:t>，點選認證入網按鈕</a:t>
            </a:r>
            <a:endParaRPr lang="en-US" altLang="zh-TW" sz="1800" kern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322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sz="1800" dirty="0"/>
              <a:t>點選行動入網後，第</a:t>
            </a:r>
            <a:r>
              <a:rPr lang="en-US" altLang="zh-TW" sz="1800" dirty="0"/>
              <a:t>3</a:t>
            </a:r>
            <a:r>
              <a:rPr lang="zh-TW" altLang="en-US" sz="1800" dirty="0"/>
              <a:t>步驟時需等待</a:t>
            </a:r>
            <a:r>
              <a:rPr lang="en-US" altLang="zh-TW" sz="1800" dirty="0"/>
              <a:t>VPN</a:t>
            </a:r>
            <a:r>
              <a:rPr lang="zh-TW" altLang="en-US" sz="1800" dirty="0"/>
              <a:t>與伺服器連線，並於第</a:t>
            </a:r>
            <a:r>
              <a:rPr lang="en-US" altLang="zh-TW" sz="1800" dirty="0"/>
              <a:t>4</a:t>
            </a:r>
            <a:r>
              <a:rPr lang="zh-TW" altLang="en-US" sz="1800" dirty="0"/>
              <a:t>步驟時填入</a:t>
            </a:r>
            <a:r>
              <a:rPr lang="en-US" altLang="zh-TW" sz="1800" dirty="0"/>
              <a:t>VDI</a:t>
            </a:r>
            <a:r>
              <a:rPr lang="zh-TW" altLang="en-US" sz="1800" dirty="0"/>
              <a:t> </a:t>
            </a:r>
            <a:r>
              <a:rPr lang="en-US" altLang="zh-TW" sz="1800" dirty="0"/>
              <a:t>IP</a:t>
            </a:r>
            <a:r>
              <a:rPr lang="zh-TW" altLang="en-US" sz="1800" dirty="0"/>
              <a:t>、埠口及帳號密碼，以登入認證入網伺服器，步驟如後</a:t>
            </a:r>
            <a:r>
              <a:rPr lang="en-US" altLang="zh-TW" sz="1800" dirty="0"/>
              <a:t>:</a:t>
            </a:r>
          </a:p>
          <a:p>
            <a:pPr indent="267020" defTabSz="915497">
              <a:defRPr/>
            </a:pPr>
            <a:r>
              <a:rPr lang="en-US" altLang="zh-TW" sz="1800" dirty="0"/>
              <a:t>3.</a:t>
            </a:r>
            <a:r>
              <a:rPr lang="zh-TW" altLang="en-US" sz="1800" dirty="0"/>
              <a:t>畫面自動跳轉連線中，進行認證入網</a:t>
            </a:r>
            <a:endParaRPr lang="en-US" altLang="zh-TW" sz="1800" dirty="0"/>
          </a:p>
          <a:p>
            <a:pPr marL="540398" indent="-273378">
              <a:spcAft>
                <a:spcPts val="451"/>
              </a:spcAft>
            </a:pPr>
            <a:r>
              <a:rPr lang="en-US" altLang="zh-TW" sz="1800" kern="0" dirty="0"/>
              <a:t>4.</a:t>
            </a:r>
            <a:r>
              <a:rPr lang="zh-TW" altLang="en-US" sz="1800" kern="0" dirty="0"/>
              <a:t>若入網驗證通過，畫面自動跳轉至 </a:t>
            </a:r>
            <a:r>
              <a:rPr lang="en-US" altLang="zh-TW" sz="1800" kern="0" dirty="0"/>
              <a:t>VDI</a:t>
            </a:r>
            <a:r>
              <a:rPr lang="zh-TW" altLang="en-US" sz="1800" kern="0" dirty="0"/>
              <a:t> </a:t>
            </a:r>
            <a:r>
              <a:rPr lang="en-US" altLang="zh-TW" sz="1800" kern="0" dirty="0"/>
              <a:t>APP</a:t>
            </a:r>
            <a:r>
              <a:rPr lang="zh-TW" altLang="en-US" sz="1800" kern="0" dirty="0"/>
              <a:t>，輸入國軍</a:t>
            </a:r>
            <a:r>
              <a:rPr lang="en-US" altLang="zh-TW" sz="1800" kern="0" dirty="0"/>
              <a:t>IC</a:t>
            </a:r>
            <a:r>
              <a:rPr lang="zh-TW" altLang="en-US" sz="1800" kern="0" dirty="0"/>
              <a:t>卡</a:t>
            </a:r>
            <a:r>
              <a:rPr lang="en-US" altLang="zh-TW" sz="1800" kern="0" dirty="0"/>
              <a:t>PIN</a:t>
            </a:r>
            <a:r>
              <a:rPr lang="zh-TW" altLang="en-US" sz="1800" kern="0" dirty="0"/>
              <a:t>碼後點選登入</a:t>
            </a:r>
            <a:endParaRPr lang="en-US" altLang="zh-TW" sz="1800" kern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780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1"/>
              </a:spcAft>
            </a:pPr>
            <a:r>
              <a:rPr lang="zh-TW" altLang="en-US" sz="1800" dirty="0"/>
              <a:t>點選登入</a:t>
            </a:r>
            <a:r>
              <a:rPr lang="en-US" altLang="zh-TW" sz="1800" dirty="0"/>
              <a:t>VDI</a:t>
            </a:r>
            <a:r>
              <a:rPr lang="zh-TW" altLang="en-US" sz="1800" dirty="0"/>
              <a:t>，第</a:t>
            </a:r>
            <a:r>
              <a:rPr lang="en-US" altLang="zh-TW" sz="1800" dirty="0"/>
              <a:t>5</a:t>
            </a:r>
            <a:r>
              <a:rPr lang="zh-TW" altLang="en-US" sz="1800" dirty="0"/>
              <a:t>步驟系統將出現感應認證卡之畫面，此時將感應卡至於裝備背後</a:t>
            </a:r>
            <a:r>
              <a:rPr lang="en-US" altLang="zh-TW" sz="1800" dirty="0"/>
              <a:t>NFC</a:t>
            </a:r>
            <a:r>
              <a:rPr lang="zh-TW" altLang="en-US" sz="1800" dirty="0"/>
              <a:t>感應區，使卡片與裝備實施感應驗證，若通過認證後，第</a:t>
            </a:r>
            <a:r>
              <a:rPr lang="en-US" altLang="zh-TW" sz="1800" dirty="0"/>
              <a:t>6</a:t>
            </a:r>
            <a:r>
              <a:rPr lang="zh-TW" altLang="en-US" sz="1800" dirty="0"/>
              <a:t>步驟將登入</a:t>
            </a:r>
            <a:r>
              <a:rPr lang="en-US" altLang="zh-TW" sz="1800" dirty="0"/>
              <a:t>Android VMI</a:t>
            </a:r>
            <a:r>
              <a:rPr lang="zh-TW" altLang="en-US" sz="1800" dirty="0"/>
              <a:t>畫面，步驟如後</a:t>
            </a:r>
            <a:r>
              <a:rPr lang="en-US" altLang="zh-TW" sz="1800" dirty="0"/>
              <a:t>:</a:t>
            </a:r>
          </a:p>
          <a:p>
            <a:pPr marL="718411" indent="-178013">
              <a:spcAft>
                <a:spcPts val="451"/>
              </a:spcAft>
            </a:pPr>
            <a:r>
              <a:rPr lang="en-US" altLang="zh-TW" sz="1800" dirty="0"/>
              <a:t>5.</a:t>
            </a:r>
            <a:r>
              <a:rPr lang="zh-TW" altLang="en-US" sz="1800" dirty="0"/>
              <a:t>提示感應卡片畫面，此時將卡片靠卡至裝置背面感應處</a:t>
            </a:r>
            <a:endParaRPr lang="en-US" altLang="zh-TW" sz="1800" dirty="0"/>
          </a:p>
          <a:p>
            <a:pPr indent="540398">
              <a:spcAft>
                <a:spcPts val="451"/>
              </a:spcAft>
            </a:pPr>
            <a:r>
              <a:rPr lang="en-US" altLang="zh-TW" sz="1800" kern="0" dirty="0"/>
              <a:t>6.</a:t>
            </a:r>
            <a:r>
              <a:rPr lang="zh-TW" altLang="en-US" sz="1800" kern="0" dirty="0"/>
              <a:t>若卡片驗證通過，登入至 </a:t>
            </a:r>
            <a:r>
              <a:rPr lang="en-US" altLang="zh-TW" sz="1800" kern="0" dirty="0"/>
              <a:t>Android VMI</a:t>
            </a:r>
          </a:p>
          <a:p>
            <a:pPr>
              <a:spcAft>
                <a:spcPts val="451"/>
              </a:spcAft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91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1"/>
              </a:spcAft>
            </a:pPr>
            <a:r>
              <a:rPr lang="zh-TW" altLang="en-US" sz="1800" dirty="0"/>
              <a:t>登入</a:t>
            </a:r>
            <a:r>
              <a:rPr lang="en-US" altLang="zh-TW" sz="1800" dirty="0"/>
              <a:t>Android VMI</a:t>
            </a:r>
            <a:r>
              <a:rPr lang="zh-TW" altLang="en-US" sz="1800" dirty="0"/>
              <a:t>畫面後，第</a:t>
            </a:r>
            <a:r>
              <a:rPr lang="en-US" altLang="zh-TW" sz="1800" dirty="0"/>
              <a:t>7</a:t>
            </a:r>
            <a:r>
              <a:rPr lang="zh-TW" altLang="en-US" sz="1800" dirty="0"/>
              <a:t>步驟需點選</a:t>
            </a:r>
            <a:r>
              <a:rPr lang="en-US" altLang="zh-TW" sz="1800" dirty="0"/>
              <a:t>RD</a:t>
            </a:r>
            <a:r>
              <a:rPr lang="zh-TW" altLang="en-US" sz="1800" dirty="0"/>
              <a:t> </a:t>
            </a:r>
            <a:r>
              <a:rPr lang="en-US" altLang="zh-TW" sz="1800" dirty="0"/>
              <a:t>Client</a:t>
            </a:r>
            <a:r>
              <a:rPr lang="zh-TW" altLang="en-US" sz="1800" dirty="0"/>
              <a:t>軟體，第</a:t>
            </a:r>
            <a:r>
              <a:rPr lang="en-US" altLang="zh-TW" sz="1800" dirty="0"/>
              <a:t>8</a:t>
            </a:r>
            <a:r>
              <a:rPr lang="zh-TW" altLang="en-US" sz="1800" dirty="0"/>
              <a:t>步驟再次感應認證卡片，系統於認證後，第</a:t>
            </a:r>
            <a:r>
              <a:rPr lang="en-US" altLang="zh-TW" sz="1800" dirty="0"/>
              <a:t>9</a:t>
            </a:r>
            <a:r>
              <a:rPr lang="zh-TW" altLang="en-US" sz="1800" dirty="0"/>
              <a:t>步驟將可登入</a:t>
            </a:r>
            <a:r>
              <a:rPr lang="en-US" altLang="zh-TW" sz="1800" dirty="0"/>
              <a:t>VDI</a:t>
            </a:r>
            <a:r>
              <a:rPr lang="zh-TW" altLang="en-US" sz="1800" dirty="0"/>
              <a:t>畫面，步驟如後</a:t>
            </a:r>
            <a:r>
              <a:rPr lang="en-US" altLang="zh-TW" sz="1800" dirty="0"/>
              <a:t>:</a:t>
            </a:r>
          </a:p>
          <a:p>
            <a:pPr indent="362384">
              <a:spcAft>
                <a:spcPts val="451"/>
              </a:spcAft>
            </a:pPr>
            <a:r>
              <a:rPr lang="en-US" altLang="zh-TW" sz="1800" dirty="0"/>
              <a:t>7.</a:t>
            </a:r>
            <a:r>
              <a:rPr lang="zh-TW" altLang="en-US" sz="1800" dirty="0"/>
              <a:t>開啟 </a:t>
            </a:r>
            <a:r>
              <a:rPr lang="en-US" altLang="zh-TW" sz="1800" dirty="0"/>
              <a:t>VMI</a:t>
            </a:r>
            <a:r>
              <a:rPr lang="zh-TW" altLang="en-US" sz="1800" dirty="0"/>
              <a:t> 內</a:t>
            </a:r>
            <a:r>
              <a:rPr lang="en-US" altLang="zh-TW" sz="1800" dirty="0"/>
              <a:t> APP</a:t>
            </a:r>
            <a:r>
              <a:rPr lang="zh-TW" altLang="en-US" sz="1800" dirty="0"/>
              <a:t> 選單，點選 </a:t>
            </a:r>
            <a:r>
              <a:rPr lang="en-US" altLang="zh-TW" sz="1800" dirty="0"/>
              <a:t>RD</a:t>
            </a:r>
            <a:r>
              <a:rPr lang="zh-TW" altLang="en-US" sz="1800" dirty="0"/>
              <a:t> </a:t>
            </a:r>
            <a:r>
              <a:rPr lang="en-US" altLang="zh-TW" sz="1800" dirty="0"/>
              <a:t>Client</a:t>
            </a:r>
          </a:p>
          <a:p>
            <a:pPr marL="540398" indent="-178013">
              <a:spcAft>
                <a:spcPts val="451"/>
              </a:spcAft>
            </a:pPr>
            <a:r>
              <a:rPr lang="en-US" altLang="zh-TW" sz="1800" kern="0" dirty="0"/>
              <a:t>8.</a:t>
            </a:r>
            <a:r>
              <a:rPr lang="zh-TW" altLang="en-US" sz="1800" kern="0" dirty="0"/>
              <a:t>依照畫面提示感應卡片，將卡片靠卡至裝置背面感應處</a:t>
            </a:r>
            <a:endParaRPr lang="en-US" altLang="zh-TW" sz="1800" kern="0" dirty="0"/>
          </a:p>
          <a:p>
            <a:pPr marL="540398" indent="-178013">
              <a:spcAft>
                <a:spcPts val="451"/>
              </a:spcAft>
            </a:pPr>
            <a:r>
              <a:rPr lang="en-US" altLang="zh-TW" sz="1800" kern="0" dirty="0"/>
              <a:t>9.</a:t>
            </a:r>
            <a:r>
              <a:rPr lang="zh-TW" altLang="en-US" sz="1800" kern="0" dirty="0"/>
              <a:t>若認證成功， 登入 </a:t>
            </a:r>
            <a:r>
              <a:rPr lang="en-US" altLang="zh-TW" sz="1800" kern="0" dirty="0"/>
              <a:t>VDI </a:t>
            </a:r>
            <a:r>
              <a:rPr lang="zh-TW" altLang="en-US" sz="1800" kern="0" dirty="0"/>
              <a:t>遠端桌面</a:t>
            </a:r>
            <a:endParaRPr lang="en-US" altLang="zh-TW" sz="1800" kern="0" dirty="0"/>
          </a:p>
          <a:p>
            <a:pPr>
              <a:spcAft>
                <a:spcPts val="451"/>
              </a:spcAft>
            </a:pPr>
            <a:endParaRPr lang="en-US" altLang="zh-TW" kern="0" dirty="0"/>
          </a:p>
          <a:p>
            <a:pPr>
              <a:spcAft>
                <a:spcPts val="451"/>
              </a:spcAft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2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zh-TW" sz="1800" dirty="0"/>
              <a:t>「國軍行動裝置安全認證暨實體管控系統」</a:t>
            </a:r>
            <a:r>
              <a:rPr lang="en-US" altLang="zh-TW" sz="1800" dirty="0"/>
              <a:t>(</a:t>
            </a:r>
            <a:r>
              <a:rPr lang="zh-TW" altLang="zh-TW" sz="1800" dirty="0"/>
              <a:t>以下簡稱本系統</a:t>
            </a:r>
            <a:r>
              <a:rPr lang="en-US" altLang="zh-TW" sz="1800" dirty="0"/>
              <a:t>)</a:t>
            </a:r>
            <a:r>
              <a:rPr lang="zh-TW" altLang="zh-TW" sz="1800" dirty="0"/>
              <a:t>，以國軍行動裝置連入軍網之安全認證機制，確保入網的行動裝置與人員為合法及被授權，同時透過虛擬桌面服務系統，使資料未實質儲存於行動裝置，防堵機敏資料外流。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632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pPr marL="362384" indent="-362384"/>
            <a:r>
              <a:rPr lang="zh-TW" altLang="en-US" sz="1800" dirty="0"/>
              <a:t>第四章、</a:t>
            </a:r>
            <a:r>
              <a:rPr lang="zh-TW" altLang="zh-TW" sz="1800" dirty="0"/>
              <a:t>門禁</a:t>
            </a:r>
            <a:r>
              <a:rPr lang="zh-TW" altLang="en-US" sz="1800" dirty="0"/>
              <a:t>管理系統</a:t>
            </a:r>
            <a:r>
              <a:rPr lang="en-US" altLang="zh-TW" sz="1800" dirty="0"/>
              <a:t>(</a:t>
            </a:r>
            <a:r>
              <a:rPr lang="zh-TW" altLang="en-US" sz="1800" dirty="0"/>
              <a:t>附屬系統</a:t>
            </a:r>
            <a:r>
              <a:rPr lang="en-US" altLang="zh-TW" sz="1800" dirty="0"/>
              <a:t>)</a:t>
            </a:r>
            <a:br>
              <a:rPr lang="en-US" altLang="zh-TW" sz="1800" dirty="0"/>
            </a:br>
            <a:r>
              <a:rPr lang="zh-TW" altLang="en-US" sz="1800" dirty="0"/>
              <a:t>為維護軍網資訊安全，於各機敏處所新增新型卡鐘，並建置監控中心，統一管理門禁。</a:t>
            </a:r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28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客製化門禁卡鐘</a:t>
            </a:r>
            <a:r>
              <a:rPr lang="en-US" altLang="zh-TW" sz="1800" dirty="0"/>
              <a:t>(A </a:t>
            </a:r>
            <a:r>
              <a:rPr lang="zh-TW" altLang="en-US" sz="1800" dirty="0"/>
              <a:t>型卡鐘</a:t>
            </a:r>
            <a:r>
              <a:rPr lang="en-US" altLang="zh-TW" sz="1800" dirty="0"/>
              <a:t>)</a:t>
            </a:r>
            <a:r>
              <a:rPr lang="zh-TW" altLang="en-US" sz="1800" dirty="0"/>
              <a:t>系統程式開門流程，</a:t>
            </a:r>
            <a:endParaRPr lang="en-US" altLang="zh-TW" sz="1800" dirty="0"/>
          </a:p>
          <a:p>
            <a:pPr defTabSz="915497">
              <a:defRPr/>
            </a:pPr>
            <a:r>
              <a:rPr lang="zh-TW" altLang="en-US" sz="1800" dirty="0"/>
              <a:t>當門禁卡接觸卡鐘後，系統將確認黑白名單，為黑名單將進行異常處理，若為白名單將接續驗證</a:t>
            </a:r>
            <a:r>
              <a:rPr lang="en-US" altLang="zh-TW" sz="1800" dirty="0"/>
              <a:t>Pin</a:t>
            </a:r>
            <a:r>
              <a:rPr lang="zh-TW" altLang="en-US" sz="1800" dirty="0"/>
              <a:t>碼及指紋，驗證成功則會開門。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760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本圖為</a:t>
            </a:r>
            <a:r>
              <a:rPr lang="en-US" altLang="zh-TW" sz="1800" dirty="0"/>
              <a:t>A</a:t>
            </a:r>
            <a:r>
              <a:rPr lang="zh-TW" altLang="en-US" sz="1800" dirty="0"/>
              <a:t>型卡鐘介紹區分</a:t>
            </a:r>
            <a:r>
              <a:rPr lang="en-US" altLang="zh-TW" sz="1800" dirty="0"/>
              <a:t>7</a:t>
            </a:r>
            <a:r>
              <a:rPr lang="zh-TW" altLang="en-US" sz="1800" dirty="0"/>
              <a:t>個部分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1.LCD</a:t>
            </a:r>
            <a:r>
              <a:rPr lang="zh-TW" altLang="en-US" sz="1800" dirty="0"/>
              <a:t>及靠卡感應區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2.</a:t>
            </a:r>
            <a:r>
              <a:rPr lang="zh-TW" altLang="en-US" sz="1800" dirty="0"/>
              <a:t>電源燈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3.</a:t>
            </a:r>
            <a:r>
              <a:rPr lang="zh-TW" altLang="en-US" sz="1800" dirty="0"/>
              <a:t>網路攝影機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4.</a:t>
            </a:r>
            <a:r>
              <a:rPr lang="zh-TW" altLang="en-US" sz="1800" dirty="0"/>
              <a:t>觸控螢幕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5.</a:t>
            </a:r>
            <a:r>
              <a:rPr lang="zh-TW" altLang="en-US" sz="1800" dirty="0"/>
              <a:t>指紋採集器</a:t>
            </a:r>
            <a:endParaRPr lang="en-US" altLang="zh-TW" sz="1800" dirty="0"/>
          </a:p>
          <a:p>
            <a:pPr indent="362384"/>
            <a:r>
              <a:rPr lang="en-US" altLang="zh-TW" sz="1800" dirty="0"/>
              <a:t>6.Link</a:t>
            </a:r>
          </a:p>
          <a:p>
            <a:pPr indent="362384"/>
            <a:r>
              <a:rPr lang="en-US" altLang="zh-TW" sz="1800" dirty="0"/>
              <a:t>7.</a:t>
            </a:r>
            <a:r>
              <a:rPr lang="zh-TW" altLang="en-US" sz="1800" dirty="0"/>
              <a:t>數字鍵及功能鍵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106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0720" y="4609629"/>
            <a:ext cx="5445760" cy="4472703"/>
          </a:xfrm>
        </p:spPr>
        <p:txBody>
          <a:bodyPr/>
          <a:lstStyle/>
          <a:p>
            <a:pPr defTabSz="915497">
              <a:defRPr/>
            </a:pPr>
            <a:r>
              <a:rPr lang="zh-TW" altLang="en-US" dirty="0" smtClean="0"/>
              <a:t>本表為</a:t>
            </a:r>
            <a:r>
              <a:rPr lang="en-US" altLang="zh-TW" dirty="0" smtClean="0"/>
              <a:t>A</a:t>
            </a:r>
            <a:r>
              <a:rPr lang="zh-TW" altLang="en-US" dirty="0" smtClean="0"/>
              <a:t>型卡鐘各部講解，分別如下</a:t>
            </a:r>
            <a:r>
              <a:rPr lang="en-US" altLang="zh-TW" dirty="0" smtClean="0"/>
              <a:t>:</a:t>
            </a:r>
          </a:p>
          <a:p>
            <a:pPr indent="178013" defTabSz="915497">
              <a:defRPr/>
            </a:pPr>
            <a:r>
              <a:rPr lang="zh-TW" altLang="en-US" spc="100" dirty="0"/>
              <a:t>●網路攝影機</a:t>
            </a:r>
            <a:r>
              <a:rPr lang="en-US" altLang="zh-TW" spc="100" dirty="0"/>
              <a:t>:</a:t>
            </a:r>
          </a:p>
          <a:p>
            <a:pPr indent="362384" defTabSz="915497">
              <a:defRPr/>
            </a:pPr>
            <a:r>
              <a:rPr lang="zh-TW" altLang="en-US" dirty="0" smtClean="0"/>
              <a:t>刷卡輸入</a:t>
            </a:r>
            <a:r>
              <a:rPr lang="en-US" altLang="zh-TW" dirty="0" smtClean="0"/>
              <a:t>PIN</a:t>
            </a:r>
            <a:r>
              <a:rPr lang="zh-TW" altLang="en-US" dirty="0" smtClean="0"/>
              <a:t>及異常發生時，會啟動攝影錄影</a:t>
            </a:r>
            <a:r>
              <a:rPr lang="en-US" altLang="zh-TW" dirty="0" smtClean="0"/>
              <a:t>10</a:t>
            </a:r>
            <a:r>
              <a:rPr lang="zh-TW" altLang="en-US" dirty="0" smtClean="0"/>
              <a:t>秒。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indent="178013">
              <a:defRPr/>
            </a:pPr>
            <a:r>
              <a:rPr lang="zh-TW" altLang="en-US" spc="100" dirty="0"/>
              <a:t>●觸控螢幕</a:t>
            </a:r>
            <a:r>
              <a:rPr lang="en-US" altLang="zh-TW" spc="100" dirty="0"/>
              <a:t>:</a:t>
            </a:r>
          </a:p>
          <a:p>
            <a:pPr indent="362384">
              <a:defRPr/>
            </a:pPr>
            <a:r>
              <a:rPr lang="zh-TW" altLang="en-US" dirty="0"/>
              <a:t>顯示時間、進度條、輸入密碼提示及顯示憑證內容。</a:t>
            </a:r>
          </a:p>
          <a:p>
            <a:pPr indent="178013">
              <a:defRPr/>
            </a:pPr>
            <a:r>
              <a:rPr lang="zh-TW" altLang="en-US" spc="100" dirty="0"/>
              <a:t>●</a:t>
            </a:r>
            <a:r>
              <a:rPr lang="en-US" altLang="zh-TW" spc="100" dirty="0"/>
              <a:t>LCD</a:t>
            </a:r>
            <a:r>
              <a:rPr lang="zh-TW" altLang="en-US" spc="100" dirty="0"/>
              <a:t>及靠卡感應區</a:t>
            </a:r>
            <a:r>
              <a:rPr lang="en-US" altLang="zh-TW" spc="100" dirty="0"/>
              <a:t>:</a:t>
            </a:r>
          </a:p>
          <a:p>
            <a:pPr marL="362384">
              <a:defRPr/>
            </a:pPr>
            <a:r>
              <a:rPr lang="zh-TW" altLang="en-US" dirty="0" smtClean="0"/>
              <a:t>第一行和第二行顯示時間、第三行在待機時，會顯示＂</a:t>
            </a:r>
            <a:r>
              <a:rPr lang="en-US" altLang="zh-TW" dirty="0" smtClean="0"/>
              <a:t>Ready</a:t>
            </a:r>
            <a:r>
              <a:rPr lang="zh-TW" altLang="en-US" dirty="0" smtClean="0"/>
              <a:t>，刷卡時會顯示刷卡狀態；此區域同時也是刷卡之感應區 域。 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indent="178013">
              <a:defRPr/>
            </a:pPr>
            <a:r>
              <a:rPr lang="zh-TW" altLang="en-US" spc="100" dirty="0"/>
              <a:t>●電源燈</a:t>
            </a:r>
            <a:r>
              <a:rPr lang="en-US" altLang="zh-TW" spc="100" dirty="0"/>
              <a:t>:</a:t>
            </a:r>
          </a:p>
          <a:p>
            <a:pPr indent="362384">
              <a:defRPr/>
            </a:pPr>
            <a:r>
              <a:rPr lang="zh-TW" altLang="en-US" dirty="0" smtClean="0"/>
              <a:t>平時為綠燈閃爍狀態，刷非法卡後會亮紅燈。 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indent="178013">
              <a:defRPr/>
            </a:pPr>
            <a:r>
              <a:rPr lang="zh-TW" altLang="en-US" spc="100" dirty="0"/>
              <a:t>●指紋採集器</a:t>
            </a:r>
            <a:r>
              <a:rPr lang="en-US" altLang="zh-TW" spc="100" dirty="0" smtClean="0"/>
              <a:t>:</a:t>
            </a:r>
            <a:r>
              <a:rPr lang="zh-TW" altLang="en-US" dirty="0" smtClean="0"/>
              <a:t>驗證指紋。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indent="178013">
              <a:defRPr/>
            </a:pPr>
            <a:r>
              <a:rPr lang="zh-TW" altLang="en-US" spc="100" smtClean="0"/>
              <a:t>●</a:t>
            </a:r>
            <a:r>
              <a:rPr lang="en-US" altLang="zh-TW" spc="100" smtClean="0"/>
              <a:t>Link</a:t>
            </a:r>
            <a:r>
              <a:rPr lang="en-US" altLang="zh-TW" spc="100" dirty="0"/>
              <a:t>:</a:t>
            </a:r>
          </a:p>
          <a:p>
            <a:pPr marL="362384">
              <a:defRPr/>
            </a:pPr>
            <a:r>
              <a:rPr lang="zh-TW" altLang="en-US" dirty="0" smtClean="0"/>
              <a:t>資料傳輸狀態燈，平時為燈滅，資料傳輸 時為紅綠閃爍狀態，若只有紅燈閃爍表示 機器未回應電腦端。 </a:t>
            </a:r>
            <a:endParaRPr lang="zh-TW" altLang="en-US" dirty="0" smtClean="0">
              <a:solidFill>
                <a:schemeClr val="tx1"/>
              </a:solidFill>
            </a:endParaRPr>
          </a:p>
          <a:p>
            <a:pPr indent="178013">
              <a:defRPr/>
            </a:pPr>
            <a:r>
              <a:rPr lang="zh-TW" altLang="en-US" spc="100" dirty="0"/>
              <a:t>●數字鍵及功能鍵</a:t>
            </a:r>
            <a:r>
              <a:rPr lang="en-US" altLang="zh-TW" spc="100" dirty="0"/>
              <a:t>:</a:t>
            </a:r>
          </a:p>
          <a:p>
            <a:pPr indent="540398"/>
            <a:r>
              <a:rPr lang="zh-TW" altLang="en-US" dirty="0" smtClean="0"/>
              <a:t>◼</a:t>
            </a:r>
            <a:r>
              <a:rPr lang="en-US" altLang="zh-TW" dirty="0" smtClean="0"/>
              <a:t>0~9 </a:t>
            </a:r>
            <a:r>
              <a:rPr lang="zh-TW" altLang="en-US" dirty="0" smtClean="0"/>
              <a:t>為數字鍵。 </a:t>
            </a:r>
            <a:endParaRPr lang="en-US" altLang="zh-TW" dirty="0" smtClean="0"/>
          </a:p>
          <a:p>
            <a:pPr indent="540398"/>
            <a:r>
              <a:rPr lang="zh-TW" altLang="en-US" dirty="0"/>
              <a:t>◼＊為清除鍵／離開設定選項。 </a:t>
            </a:r>
            <a:endParaRPr lang="en-US" altLang="zh-TW" dirty="0"/>
          </a:p>
          <a:p>
            <a:pPr indent="540398"/>
            <a:r>
              <a:rPr lang="zh-TW" altLang="en-US" dirty="0"/>
              <a:t>◼＃為確定鍵／進入選項的下一頁。 </a:t>
            </a:r>
            <a:endParaRPr lang="en-US" altLang="zh-TW" dirty="0"/>
          </a:p>
          <a:p>
            <a:pPr indent="540398"/>
            <a:r>
              <a:rPr lang="zh-TW" altLang="en-US" dirty="0"/>
              <a:t>◼</a:t>
            </a:r>
            <a:r>
              <a:rPr lang="en-US" altLang="zh-TW" dirty="0"/>
              <a:t>F1</a:t>
            </a:r>
            <a:r>
              <a:rPr lang="zh-TW" altLang="en-US" dirty="0"/>
              <a:t>：進入屬性憑證模式／設定模式中 的上一項鍵。 </a:t>
            </a:r>
            <a:endParaRPr lang="en-US" altLang="zh-TW" dirty="0"/>
          </a:p>
          <a:p>
            <a:pPr indent="540398"/>
            <a:r>
              <a:rPr lang="zh-TW" altLang="en-US" dirty="0"/>
              <a:t>◼</a:t>
            </a:r>
            <a:r>
              <a:rPr lang="en-US" altLang="zh-TW" dirty="0"/>
              <a:t>F2</a:t>
            </a:r>
            <a:r>
              <a:rPr lang="zh-TW" altLang="en-US" dirty="0"/>
              <a:t>：設定模式中的下一項鍵。</a:t>
            </a:r>
          </a:p>
          <a:p>
            <a:pPr defTabSz="915497">
              <a:defRPr/>
            </a:pPr>
            <a:endParaRPr lang="zh-TW" altLang="en-US" sz="1800" spc="100" dirty="0"/>
          </a:p>
          <a:p>
            <a:pPr defTabSz="915497">
              <a:defRPr/>
            </a:pPr>
            <a:endParaRPr lang="en-US" altLang="zh-TW" sz="1800" dirty="0"/>
          </a:p>
          <a:p>
            <a:pPr defTabSz="915497">
              <a:defRPr/>
            </a:pP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650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如圖所示為客製化門禁卡鐘</a:t>
            </a:r>
            <a:r>
              <a:rPr lang="en-US" altLang="zh-TW" sz="1800" dirty="0"/>
              <a:t>(B </a:t>
            </a:r>
            <a:r>
              <a:rPr lang="zh-TW" altLang="en-US" sz="1800" dirty="0"/>
              <a:t>型卡鐘</a:t>
            </a:r>
            <a:r>
              <a:rPr lang="en-US" altLang="zh-TW" sz="1800" dirty="0"/>
              <a:t>)</a:t>
            </a:r>
            <a:r>
              <a:rPr lang="zh-TW" altLang="en-US" sz="1800" dirty="0"/>
              <a:t>及搭配之站台端攝影機，以下將分別介紹</a:t>
            </a:r>
            <a:r>
              <a:rPr lang="en-US" altLang="zh-TW" sz="1800" dirty="0"/>
              <a:t>:</a:t>
            </a:r>
          </a:p>
          <a:p>
            <a:pPr indent="451391" defTabSz="915497">
              <a:defRPr/>
            </a:pPr>
            <a:r>
              <a:rPr lang="zh-TW" altLang="en-US" sz="1800" dirty="0"/>
              <a:t>●</a:t>
            </a:r>
            <a:r>
              <a:rPr lang="en-US" altLang="zh-TW" sz="1800" dirty="0"/>
              <a:t>B</a:t>
            </a:r>
            <a:r>
              <a:rPr lang="zh-TW" altLang="en-US" sz="1800" dirty="0"/>
              <a:t>型卡鐘</a:t>
            </a:r>
            <a:r>
              <a:rPr lang="en-US" altLang="zh-TW" sz="1800" dirty="0"/>
              <a:t>:</a:t>
            </a:r>
          </a:p>
          <a:p>
            <a:pPr marL="1080795">
              <a:tabLst>
                <a:tab pos="1080795" algn="l"/>
              </a:tabLst>
              <a:defRPr/>
            </a:pPr>
            <a:r>
              <a:rPr lang="zh-TW" altLang="en-US" sz="1800" dirty="0"/>
              <a:t>可區分為讀卡感應區、</a:t>
            </a:r>
            <a:r>
              <a:rPr lang="en-US" altLang="zh-TW" sz="1800" dirty="0"/>
              <a:t>128</a:t>
            </a:r>
            <a:r>
              <a:rPr lang="zh-TW" altLang="en-US" sz="1800" dirty="0"/>
              <a:t>*</a:t>
            </a:r>
            <a:r>
              <a:rPr lang="en-US" altLang="zh-TW" sz="1800" dirty="0"/>
              <a:t>64</a:t>
            </a:r>
            <a:r>
              <a:rPr lang="zh-TW" altLang="en-US" sz="1800" dirty="0"/>
              <a:t>液晶顯示器、指示燈號、</a:t>
            </a:r>
            <a:r>
              <a:rPr lang="en-US" altLang="zh-TW" sz="1800" dirty="0"/>
              <a:t>0~9</a:t>
            </a:r>
            <a:r>
              <a:rPr lang="zh-TW" altLang="en-US" sz="1800" dirty="0"/>
              <a:t>數字鍵、功能鍵等部分。</a:t>
            </a:r>
            <a:endParaRPr lang="en-US" altLang="zh-TW" sz="1800" dirty="0"/>
          </a:p>
          <a:p>
            <a:pPr indent="451391">
              <a:defRPr/>
            </a:pPr>
            <a:r>
              <a:rPr lang="zh-TW" altLang="en-US" sz="1800" dirty="0"/>
              <a:t>●站台端攝影機</a:t>
            </a:r>
            <a:r>
              <a:rPr lang="en-US" altLang="zh-TW" sz="1800" dirty="0"/>
              <a:t>:</a:t>
            </a:r>
          </a:p>
          <a:p>
            <a:pPr marL="1080795">
              <a:defRPr/>
            </a:pPr>
            <a:r>
              <a:rPr lang="zh-TW" altLang="en-US" sz="1800" dirty="0"/>
              <a:t>可針對使用卡鐘人員實施影像紀錄，以利日後查驗。</a:t>
            </a:r>
            <a:r>
              <a:rPr lang="en-US" altLang="zh-TW" sz="1800" dirty="0"/>
              <a:t/>
            </a:r>
            <a:br>
              <a:rPr lang="en-US" altLang="zh-TW" sz="1800" dirty="0"/>
            </a:b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40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0720" y="4721186"/>
            <a:ext cx="5967779" cy="4472703"/>
          </a:xfrm>
        </p:spPr>
        <p:txBody>
          <a:bodyPr/>
          <a:lstStyle/>
          <a:p>
            <a:pPr defTabSz="915497">
              <a:defRPr/>
            </a:pPr>
            <a:r>
              <a:rPr lang="zh-TW" altLang="en-US" sz="1800" dirty="0"/>
              <a:t>本表為</a:t>
            </a:r>
            <a:r>
              <a:rPr lang="en-US" altLang="zh-TW" sz="1800" dirty="0"/>
              <a:t>B</a:t>
            </a:r>
            <a:r>
              <a:rPr lang="zh-TW" altLang="en-US" sz="1800" dirty="0"/>
              <a:t>型卡鐘各部講解，分別為</a:t>
            </a:r>
            <a:endParaRPr lang="en-US" altLang="zh-TW" sz="1800" dirty="0"/>
          </a:p>
          <a:p>
            <a:pPr indent="543577" defTabSz="915497">
              <a:defRPr/>
            </a:pPr>
            <a:r>
              <a:rPr lang="zh-TW" altLang="en-US" sz="1800" spc="100" dirty="0"/>
              <a:t>●</a:t>
            </a:r>
            <a:r>
              <a:rPr lang="en-US" altLang="zh-TW" sz="1800" spc="100" dirty="0"/>
              <a:t>128</a:t>
            </a:r>
            <a:r>
              <a:rPr lang="zh-TW" altLang="en-US" sz="1800" spc="100" dirty="0"/>
              <a:t>*</a:t>
            </a:r>
            <a:r>
              <a:rPr lang="en-US" altLang="zh-TW" sz="1800" spc="100" dirty="0"/>
              <a:t>64</a:t>
            </a:r>
            <a:r>
              <a:rPr lang="zh-TW" altLang="en-US" sz="1800" spc="100" dirty="0"/>
              <a:t>液晶顯示器</a:t>
            </a:r>
            <a:r>
              <a:rPr lang="en-US" altLang="zh-TW" sz="1800" spc="100" dirty="0"/>
              <a:t>:</a:t>
            </a:r>
          </a:p>
          <a:p>
            <a:pPr marL="630994" indent="630994" defTabSz="915497">
              <a:defRPr/>
            </a:pPr>
            <a:r>
              <a:rPr lang="zh-TW" altLang="en-US" sz="1800" dirty="0"/>
              <a:t>顯示時間、進度條、輸入密碼提示。</a:t>
            </a:r>
          </a:p>
          <a:p>
            <a:pPr indent="543577">
              <a:defRPr/>
            </a:pPr>
            <a:r>
              <a:rPr lang="zh-TW" altLang="en-US" sz="1800" spc="100" dirty="0"/>
              <a:t>●指示燈號</a:t>
            </a:r>
            <a:r>
              <a:rPr lang="en-US" altLang="zh-TW" sz="1800" spc="100" dirty="0"/>
              <a:t>:</a:t>
            </a:r>
          </a:p>
          <a:p>
            <a:pPr marL="630994" indent="630994">
              <a:defRPr/>
            </a:pPr>
            <a:r>
              <a:rPr lang="zh-TW" altLang="en-US" sz="1800" dirty="0"/>
              <a:t>平時為綠燈閃爍狀態，刷非法卡後會亮紅燈。 </a:t>
            </a:r>
          </a:p>
          <a:p>
            <a:pPr indent="543577">
              <a:defRPr/>
            </a:pPr>
            <a:r>
              <a:rPr lang="zh-TW" altLang="en-US" sz="1800" spc="100" dirty="0"/>
              <a:t>●讀卡感應區</a:t>
            </a:r>
            <a:r>
              <a:rPr lang="en-US" altLang="zh-TW" sz="1800" spc="100" dirty="0"/>
              <a:t>:</a:t>
            </a:r>
          </a:p>
          <a:p>
            <a:pPr marL="630994" indent="630994">
              <a:defRPr/>
            </a:pPr>
            <a:r>
              <a:rPr lang="zh-TW" altLang="en-US" sz="1800" dirty="0"/>
              <a:t>刷卡處</a:t>
            </a:r>
          </a:p>
          <a:p>
            <a:pPr indent="543577">
              <a:defRPr/>
            </a:pPr>
            <a:r>
              <a:rPr lang="zh-TW" altLang="en-US" sz="1800" spc="100" dirty="0"/>
              <a:t>●數字鍵</a:t>
            </a:r>
            <a:r>
              <a:rPr lang="en-US" altLang="zh-TW" sz="1800" spc="100" dirty="0"/>
              <a:t>:</a:t>
            </a:r>
          </a:p>
          <a:p>
            <a:pPr marL="630994" indent="630994">
              <a:defRPr/>
            </a:pPr>
            <a:r>
              <a:rPr lang="zh-TW" altLang="en-US" sz="1800" dirty="0"/>
              <a:t>◼</a:t>
            </a:r>
            <a:r>
              <a:rPr lang="en-US" altLang="zh-TW" sz="1800" dirty="0"/>
              <a:t>0~9 </a:t>
            </a:r>
            <a:r>
              <a:rPr lang="zh-TW" altLang="en-US" sz="1800" dirty="0"/>
              <a:t>為數字鍵</a:t>
            </a:r>
            <a:endParaRPr lang="en-US" altLang="zh-TW" sz="1800" dirty="0"/>
          </a:p>
          <a:p>
            <a:pPr marL="630994" indent="630994">
              <a:defRPr/>
            </a:pPr>
            <a:r>
              <a:rPr lang="zh-TW" altLang="en-US" sz="1800" dirty="0"/>
              <a:t>◼</a:t>
            </a:r>
            <a:r>
              <a:rPr lang="en-US" altLang="zh-TW" sz="1800" dirty="0"/>
              <a:t>ENT</a:t>
            </a:r>
            <a:r>
              <a:rPr lang="zh-TW" altLang="en-US" sz="1800" dirty="0"/>
              <a:t>確認鍵</a:t>
            </a:r>
          </a:p>
          <a:p>
            <a:pPr indent="543577">
              <a:defRPr/>
            </a:pPr>
            <a:r>
              <a:rPr lang="zh-TW" altLang="en-US" sz="1800" spc="100" dirty="0"/>
              <a:t>●功能鍵</a:t>
            </a:r>
            <a:r>
              <a:rPr lang="en-US" altLang="zh-TW" sz="1800" spc="100" dirty="0"/>
              <a:t>:</a:t>
            </a:r>
          </a:p>
          <a:p>
            <a:pPr marL="630994" indent="630994">
              <a:defRPr/>
            </a:pPr>
            <a:r>
              <a:rPr lang="en-US" altLang="zh-TW" sz="1800" dirty="0"/>
              <a:t>F1-F4</a:t>
            </a:r>
            <a:r>
              <a:rPr lang="zh-TW" altLang="en-US" sz="1800" dirty="0"/>
              <a:t>鍵</a:t>
            </a:r>
            <a:r>
              <a:rPr lang="en-US" altLang="zh-TW" sz="1800" dirty="0"/>
              <a:t>(</a:t>
            </a:r>
            <a:r>
              <a:rPr lang="zh-TW" altLang="en-US" sz="1800" dirty="0"/>
              <a:t>暫無功能</a:t>
            </a:r>
            <a:r>
              <a:rPr lang="en-US" altLang="zh-TW" sz="1800" dirty="0"/>
              <a:t>)</a:t>
            </a:r>
            <a:endParaRPr lang="zh-TW" altLang="en-US" sz="1800" dirty="0"/>
          </a:p>
          <a:p>
            <a:pPr defTabSz="915497">
              <a:defRPr/>
            </a:pPr>
            <a:endParaRPr lang="en-US" altLang="zh-TW" sz="1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577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/>
              <a:t>門禁卡鐘人員登錄流程區分為</a:t>
            </a:r>
            <a:r>
              <a:rPr lang="en-US" altLang="zh-TW" sz="1800" dirty="0"/>
              <a:t>7</a:t>
            </a:r>
            <a:r>
              <a:rPr lang="zh-TW" altLang="en-US" sz="1800" dirty="0"/>
              <a:t>個流程，分別為</a:t>
            </a:r>
            <a:endParaRPr lang="en-US" altLang="zh-TW" sz="1800" dirty="0"/>
          </a:p>
          <a:p>
            <a:pPr indent="629404" defTabSz="915497">
              <a:defRPr/>
            </a:pPr>
            <a:r>
              <a:rPr lang="en-US" altLang="zh-TW" sz="1800" dirty="0"/>
              <a:t>1.</a:t>
            </a:r>
            <a:r>
              <a:rPr lang="zh-TW" altLang="en-US" sz="1800" dirty="0"/>
              <a:t>輸入母卡</a:t>
            </a:r>
            <a:r>
              <a:rPr lang="en-US" altLang="zh-TW" sz="1800" dirty="0"/>
              <a:t>30191000#</a:t>
            </a:r>
            <a:r>
              <a:rPr lang="zh-TW" altLang="en-US" sz="1800" dirty="0"/>
              <a:t>進入設定模式</a:t>
            </a:r>
            <a:endParaRPr lang="en-US" altLang="zh-TW" sz="1800" dirty="0"/>
          </a:p>
          <a:p>
            <a:pPr indent="629404">
              <a:defRPr/>
            </a:pPr>
            <a:r>
              <a:rPr lang="en-US" altLang="zh-TW" sz="1800" dirty="0"/>
              <a:t>2.</a:t>
            </a:r>
            <a:r>
              <a:rPr lang="zh-TW" altLang="en-US" sz="1800" dirty="0"/>
              <a:t>選擇</a:t>
            </a:r>
            <a:r>
              <a:rPr lang="en-US" altLang="zh-TW" sz="1800" dirty="0"/>
              <a:t>”</a:t>
            </a:r>
            <a:r>
              <a:rPr lang="zh-TW" altLang="en-US" sz="1800" dirty="0"/>
              <a:t>新增卡號</a:t>
            </a:r>
            <a:r>
              <a:rPr lang="en-US" altLang="zh-TW" sz="1800" dirty="0"/>
              <a:t>”</a:t>
            </a:r>
          </a:p>
          <a:p>
            <a:pPr indent="629404">
              <a:defRPr/>
            </a:pPr>
            <a:r>
              <a:rPr lang="en-US" altLang="zh-TW" sz="1800" dirty="0"/>
              <a:t>3.</a:t>
            </a:r>
            <a:r>
              <a:rPr lang="zh-TW" altLang="en-US" sz="1800" dirty="0"/>
              <a:t>選擇</a:t>
            </a:r>
            <a:r>
              <a:rPr lang="en-US" altLang="zh-TW" sz="1800" dirty="0"/>
              <a:t>“</a:t>
            </a:r>
            <a:r>
              <a:rPr lang="zh-TW" altLang="en-US" sz="1800" dirty="0"/>
              <a:t>新增單張卡號</a:t>
            </a:r>
            <a:r>
              <a:rPr lang="en-US" altLang="zh-TW" sz="1800" dirty="0"/>
              <a:t>”</a:t>
            </a:r>
          </a:p>
          <a:p>
            <a:pPr indent="629404">
              <a:defRPr/>
            </a:pPr>
            <a:r>
              <a:rPr lang="en-US" altLang="zh-TW" sz="1800" dirty="0"/>
              <a:t>4.</a:t>
            </a:r>
            <a:r>
              <a:rPr lang="zh-TW" altLang="en-US" sz="1800" dirty="0"/>
              <a:t>選擇</a:t>
            </a:r>
            <a:r>
              <a:rPr lang="en-US" altLang="zh-TW" sz="1800" dirty="0"/>
              <a:t>“</a:t>
            </a:r>
            <a:r>
              <a:rPr lang="zh-TW" altLang="en-US" sz="1800" dirty="0"/>
              <a:t>不管制時段</a:t>
            </a:r>
            <a:r>
              <a:rPr lang="en-US" altLang="zh-TW" sz="1800" dirty="0"/>
              <a:t>”</a:t>
            </a:r>
          </a:p>
          <a:p>
            <a:pPr indent="629404">
              <a:defRPr/>
            </a:pPr>
            <a:r>
              <a:rPr lang="en-US" altLang="zh-TW" sz="1800" dirty="0"/>
              <a:t>5.</a:t>
            </a:r>
            <a:r>
              <a:rPr lang="zh-TW" altLang="en-US" sz="1800" dirty="0"/>
              <a:t>將需加入白名單設定之卡片靠近感應區</a:t>
            </a:r>
            <a:endParaRPr lang="en-US" altLang="zh-TW" sz="1800" dirty="0"/>
          </a:p>
          <a:p>
            <a:pPr indent="629404">
              <a:defRPr/>
            </a:pPr>
            <a:r>
              <a:rPr lang="en-US" altLang="zh-TW" sz="1800" dirty="0"/>
              <a:t>6.</a:t>
            </a:r>
            <a:r>
              <a:rPr lang="zh-TW" altLang="en-US" sz="1800" dirty="0"/>
              <a:t>設定完成。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633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>
                <a:cs typeface="Times New Roman" panose="02020603050405020304" pitchFamily="18" charset="0"/>
              </a:rPr>
              <a:t>將下來將依實景照片介紹新增人員流程，步驟</a:t>
            </a:r>
            <a:r>
              <a:rPr lang="en-US" altLang="zh-TW" sz="1800" dirty="0">
                <a:cs typeface="Times New Roman" panose="02020603050405020304" pitchFamily="18" charset="0"/>
              </a:rPr>
              <a:t>1-3</a:t>
            </a:r>
            <a:r>
              <a:rPr lang="zh-TW" altLang="en-US" sz="1800" dirty="0">
                <a:cs typeface="Times New Roman" panose="02020603050405020304" pitchFamily="18" charset="0"/>
              </a:rPr>
              <a:t>分別為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807418" indent="-267020"/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zh-TW" sz="1800" dirty="0">
                <a:cs typeface="Times New Roman" panose="02020603050405020304" pitchFamily="18" charset="0"/>
              </a:rPr>
              <a:t>需在數字鍵區輸入母卡號碼</a:t>
            </a:r>
            <a:r>
              <a:rPr lang="en-US" altLang="zh-TW" sz="1800" dirty="0"/>
              <a:t>30191000#</a:t>
            </a:r>
            <a:r>
              <a:rPr lang="zh-TW" altLang="zh-TW" sz="1800" dirty="0">
                <a:cs typeface="Times New Roman" panose="02020603050405020304" pitchFamily="18" charset="0"/>
              </a:rPr>
              <a:t>，進入設定模式。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807418" indent="-267020">
              <a:defRPr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zh-TW" sz="1800" dirty="0">
                <a:cs typeface="Times New Roman" panose="02020603050405020304" pitchFamily="18" charset="0"/>
              </a:rPr>
              <a:t>進入設定模式後，會出現選單設定畫面。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807418" indent="-267020">
              <a:defRPr/>
            </a:pPr>
            <a:r>
              <a:rPr lang="en-US" altLang="zh-TW" sz="1800" dirty="0">
                <a:cs typeface="Times New Roman" panose="02020603050405020304" pitchFamily="18" charset="0"/>
              </a:rPr>
              <a:t>3.</a:t>
            </a:r>
            <a:r>
              <a:rPr lang="zh-TW" altLang="en-US" sz="1800" dirty="0">
                <a:cs typeface="Times New Roman" panose="02020603050405020304" pitchFamily="18" charset="0"/>
              </a:rPr>
              <a:t>選擇「新增卡號」並按下</a:t>
            </a:r>
            <a:r>
              <a:rPr lang="en-US" altLang="zh-TW" sz="1800" dirty="0">
                <a:cs typeface="Times New Roman" panose="02020603050405020304" pitchFamily="18" charset="0"/>
              </a:rPr>
              <a:t>#</a:t>
            </a:r>
            <a:r>
              <a:rPr lang="zh-TW" altLang="en-US" sz="1800" dirty="0">
                <a:cs typeface="Times New Roman" panose="02020603050405020304" pitchFamily="18" charset="0"/>
              </a:rPr>
              <a:t>確定鍵。</a:t>
            </a:r>
          </a:p>
          <a:p>
            <a:pPr marL="262252" indent="-262252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16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sz="1800" dirty="0">
                <a:cs typeface="Times New Roman" panose="02020603050405020304" pitchFamily="18" charset="0"/>
              </a:rPr>
              <a:t>按下新增卡號後，請依第</a:t>
            </a:r>
            <a:r>
              <a:rPr lang="en-US" altLang="zh-TW" sz="1800" dirty="0">
                <a:cs typeface="Times New Roman" panose="02020603050405020304" pitchFamily="18" charset="0"/>
              </a:rPr>
              <a:t>4-5</a:t>
            </a:r>
            <a:r>
              <a:rPr lang="zh-TW" altLang="en-US" sz="1800" dirty="0">
                <a:cs typeface="Times New Roman" panose="02020603050405020304" pitchFamily="18" charset="0"/>
              </a:rPr>
              <a:t>步驟繼續完成設定，如後</a:t>
            </a:r>
            <a:r>
              <a:rPr lang="en-US" altLang="zh-TW" sz="1800" dirty="0">
                <a:cs typeface="Times New Roman" panose="02020603050405020304" pitchFamily="18" charset="0"/>
              </a:rPr>
              <a:t>:</a:t>
            </a:r>
          </a:p>
          <a:p>
            <a:pPr marL="807418" indent="-267020">
              <a:defRPr/>
            </a:pPr>
            <a:r>
              <a:rPr lang="en-US" altLang="zh-TW" sz="1800" dirty="0">
                <a:cs typeface="Times New Roman" panose="02020603050405020304" pitchFamily="18" charset="0"/>
              </a:rPr>
              <a:t>4.</a:t>
            </a:r>
            <a:r>
              <a:rPr lang="zh-TW" altLang="en-US" sz="1800" dirty="0">
                <a:cs typeface="Times New Roman" panose="02020603050405020304" pitchFamily="18" charset="0"/>
              </a:rPr>
              <a:t>選擇「新增單張卡號」並按下</a:t>
            </a:r>
            <a:r>
              <a:rPr lang="en-US" altLang="zh-TW" sz="1800" dirty="0">
                <a:cs typeface="Times New Roman" panose="02020603050405020304" pitchFamily="18" charset="0"/>
              </a:rPr>
              <a:t>#</a:t>
            </a:r>
            <a:r>
              <a:rPr lang="zh-TW" altLang="en-US" sz="1800" dirty="0">
                <a:cs typeface="Times New Roman" panose="02020603050405020304" pitchFamily="18" charset="0"/>
              </a:rPr>
              <a:t>確定鍵。</a:t>
            </a:r>
          </a:p>
          <a:p>
            <a:pPr marL="807418" indent="-267020">
              <a:defRPr/>
            </a:pPr>
            <a:r>
              <a:rPr lang="en-US" altLang="zh-TW" sz="1800" dirty="0">
                <a:cs typeface="Times New Roman" panose="02020603050405020304" pitchFamily="18" charset="0"/>
              </a:rPr>
              <a:t>5.</a:t>
            </a:r>
            <a:r>
              <a:rPr lang="zh-TW" altLang="zh-TW" sz="1800" dirty="0">
                <a:cs typeface="Times New Roman" panose="02020603050405020304" pitchFamily="18" charset="0"/>
              </a:rPr>
              <a:t>選擇「不管制時段」並按下</a:t>
            </a:r>
            <a:r>
              <a:rPr lang="en-US" altLang="zh-TW" sz="1800" dirty="0">
                <a:cs typeface="Times New Roman" panose="02020603050405020304" pitchFamily="18" charset="0"/>
              </a:rPr>
              <a:t>#</a:t>
            </a:r>
            <a:r>
              <a:rPr lang="zh-TW" altLang="zh-TW" sz="1800" dirty="0">
                <a:cs typeface="Times New Roman" panose="02020603050405020304" pitchFamily="18" charset="0"/>
              </a:rPr>
              <a:t>確定鍵</a:t>
            </a:r>
            <a:r>
              <a:rPr lang="zh-TW" altLang="en-US" sz="1800" dirty="0"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39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選取</a:t>
            </a:r>
            <a:r>
              <a:rPr lang="zh-TW" altLang="zh-TW" sz="1800" dirty="0"/>
              <a:t>不管制時段</a:t>
            </a:r>
            <a:r>
              <a:rPr lang="zh-TW" altLang="en-US" sz="1800" dirty="0"/>
              <a:t>後，第</a:t>
            </a:r>
            <a:r>
              <a:rPr lang="en-US" altLang="zh-TW" sz="1800" dirty="0"/>
              <a:t>6</a:t>
            </a:r>
            <a:r>
              <a:rPr lang="zh-TW" altLang="en-US" sz="1800" dirty="0"/>
              <a:t>步驟將下來將新增卡片，如後</a:t>
            </a:r>
            <a:r>
              <a:rPr lang="en-US" altLang="zh-TW" sz="1800" dirty="0"/>
              <a:t>:</a:t>
            </a:r>
          </a:p>
          <a:p>
            <a:pPr marL="807418" indent="-267020">
              <a:defRPr/>
            </a:pPr>
            <a:r>
              <a:rPr lang="en-US" altLang="zh-TW" sz="1800" dirty="0">
                <a:cs typeface="Times New Roman" panose="02020603050405020304" pitchFamily="18" charset="0"/>
              </a:rPr>
              <a:t>6.</a:t>
            </a:r>
            <a:r>
              <a:rPr lang="zh-TW" altLang="en-US" sz="1800" dirty="0">
                <a:cs typeface="Times New Roman" panose="02020603050405020304" pitchFamily="18" charset="0"/>
              </a:rPr>
              <a:t>將需加入白名單設定之卡片靠近感應區即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807418" indent="-267020">
              <a:defRPr/>
            </a:pPr>
            <a:r>
              <a:rPr lang="zh-TW" altLang="en-US" sz="1800" dirty="0">
                <a:cs typeface="Times New Roman" panose="02020603050405020304" pitchFamily="18" charset="0"/>
              </a:rPr>
              <a:t>  自動填入卡號，並按下</a:t>
            </a:r>
            <a:r>
              <a:rPr lang="en-US" altLang="zh-TW" sz="1800" dirty="0">
                <a:cs typeface="Times New Roman" panose="02020603050405020304" pitchFamily="18" charset="0"/>
              </a:rPr>
              <a:t>#</a:t>
            </a:r>
            <a:r>
              <a:rPr lang="zh-TW" altLang="en-US" sz="1800" dirty="0">
                <a:cs typeface="Times New Roman" panose="02020603050405020304" pitchFamily="18" charset="0"/>
              </a:rPr>
              <a:t>確定鍵即設定完成。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3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zh-TW" sz="1800" dirty="0"/>
              <a:t>採高安全演算法，強化與整合現有國軍憑證管理系統</a:t>
            </a:r>
            <a:r>
              <a:rPr lang="en-US" altLang="zh-TW" sz="1800" dirty="0"/>
              <a:t>(MCA)</a:t>
            </a:r>
            <a:r>
              <a:rPr lang="zh-TW" altLang="zh-TW" sz="1800" dirty="0"/>
              <a:t>，同時將高安全實體管控技術應用在機敏場域的門禁識別，強化人員進出管制作為。運用國安局二代晶片，包括行動裝置連網時，建立虛擬通道傳輸加密及合法裝置認證；在行政電腦，結合</a:t>
            </a:r>
            <a:r>
              <a:rPr lang="en-US" altLang="zh-TW" sz="1800" dirty="0"/>
              <a:t>USB</a:t>
            </a:r>
            <a:r>
              <a:rPr lang="zh-TW" altLang="zh-TW" sz="1800" dirty="0"/>
              <a:t>保密模組，提升機密資料之防護安全等級。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649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en-US" sz="1800" kern="100" dirty="0">
                <a:cs typeface="Times New Roman" panose="02020603050405020304" pitchFamily="18" charset="0"/>
              </a:rPr>
              <a:t>卡鐘內建之</a:t>
            </a:r>
            <a:r>
              <a:rPr lang="en-US" altLang="zh-TW" sz="1800" kern="100" dirty="0">
                <a:cs typeface="Times New Roman" panose="02020603050405020304" pitchFamily="18" charset="0"/>
              </a:rPr>
              <a:t>IPC</a:t>
            </a:r>
            <a:r>
              <a:rPr lang="zh-TW" altLang="en-US" sz="1800" kern="100" dirty="0">
                <a:cs typeface="Times New Roman" panose="02020603050405020304" pitchFamily="18" charset="0"/>
              </a:rPr>
              <a:t>管理系統，使用者可由瀏覽器登入進行此卡鐘資料瀏覽及設定。登入方式有兩種</a:t>
            </a:r>
            <a:endParaRPr lang="en-US" altLang="zh-TW" sz="1800" kern="100" dirty="0">
              <a:cs typeface="Times New Roman" panose="02020603050405020304" pitchFamily="18" charset="0"/>
            </a:endParaRPr>
          </a:p>
          <a:p>
            <a:pPr marL="807418" indent="-267020">
              <a:buAutoNum type="arabicParenBoth"/>
              <a:defRPr/>
            </a:pPr>
            <a:r>
              <a:rPr lang="zh-TW" altLang="en-US" sz="1800" dirty="0">
                <a:cs typeface="Times New Roman" panose="02020603050405020304" pitchFamily="18" charset="0"/>
              </a:rPr>
              <a:t>使用者在同網段使用電腦或手機開啟瀏覽器，並輸入</a:t>
            </a:r>
            <a:r>
              <a:rPr lang="en-US" altLang="zh-TW" sz="1800" dirty="0">
                <a:cs typeface="Times New Roman" panose="02020603050405020304" pitchFamily="18" charset="0"/>
              </a:rPr>
              <a:t>http://</a:t>
            </a:r>
            <a:r>
              <a:rPr lang="zh-TW" altLang="en-US" sz="1800" dirty="0">
                <a:cs typeface="Times New Roman" panose="02020603050405020304" pitchFamily="18" charset="0"/>
              </a:rPr>
              <a:t>卡鐘</a:t>
            </a:r>
            <a:r>
              <a:rPr lang="en-US" altLang="zh-TW" sz="1800" dirty="0">
                <a:cs typeface="Times New Roman" panose="02020603050405020304" pitchFamily="18" charset="0"/>
              </a:rPr>
              <a:t>IP/IPC_RWD/index.html</a:t>
            </a:r>
            <a:r>
              <a:rPr lang="zh-TW" altLang="en-US" sz="1800" dirty="0">
                <a:cs typeface="Times New Roman" panose="02020603050405020304" pitchFamily="18" charset="0"/>
              </a:rPr>
              <a:t>，即可連至此管理系統。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807418" indent="-267020">
              <a:buAutoNum type="arabicParenBoth"/>
              <a:defRPr/>
            </a:pPr>
            <a:r>
              <a:rPr lang="zh-TW" altLang="en-US" sz="1800" dirty="0">
                <a:cs typeface="Times New Roman" panose="02020603050405020304" pitchFamily="18" charset="0"/>
              </a:rPr>
              <a:t>在觸控螢幕右上方連續點擊十下，即可連至此管理系統。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algn="just"/>
            <a:r>
              <a:rPr lang="zh-TW" altLang="en-US" sz="1800" kern="100" dirty="0">
                <a:cs typeface="Times New Roman" panose="02020603050405020304" pitchFamily="18" charset="0"/>
              </a:rPr>
              <a:t>此網頁有四個頁面，包含刷卡紀錄、事件清單、影像調閱及連結至內門禁認證管理系統做相關設定。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0445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3577" indent="-303577"/>
            <a:r>
              <a:rPr lang="zh-TW" altLang="zh-TW" sz="1800" kern="100" dirty="0">
                <a:cs typeface="Times New Roman" panose="02020603050405020304" pitchFamily="18" charset="0"/>
              </a:rPr>
              <a:t>按鍵說明及注意事項</a:t>
            </a:r>
            <a:r>
              <a:rPr lang="zh-TW" altLang="en-US" sz="1800" kern="100" dirty="0">
                <a:cs typeface="Times New Roman" panose="02020603050405020304" pitchFamily="18" charset="0"/>
              </a:rPr>
              <a:t>如下</a:t>
            </a:r>
            <a:r>
              <a:rPr lang="zh-TW" altLang="zh-TW" sz="1800" kern="100" dirty="0">
                <a:cs typeface="Times New Roman" panose="02020603050405020304" pitchFamily="18" charset="0"/>
              </a:rPr>
              <a:t>：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en-US" altLang="zh-TW" sz="1800" kern="100" dirty="0">
                <a:cs typeface="Times New Roman" panose="02020603050405020304" pitchFamily="18" charset="0"/>
              </a:rPr>
              <a:t>F1</a:t>
            </a:r>
            <a:r>
              <a:rPr lang="zh-TW" altLang="zh-TW" sz="1800" kern="100" dirty="0">
                <a:cs typeface="Times New Roman" panose="02020603050405020304" pitchFamily="18" charset="0"/>
              </a:rPr>
              <a:t>鍵：選擇到上一項。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en-US" altLang="zh-TW" sz="1800" kern="100" dirty="0">
                <a:cs typeface="Times New Roman" panose="02020603050405020304" pitchFamily="18" charset="0"/>
              </a:rPr>
              <a:t>F2</a:t>
            </a:r>
            <a:r>
              <a:rPr lang="zh-TW" altLang="zh-TW" sz="1800" kern="100" dirty="0">
                <a:cs typeface="Times New Roman" panose="02020603050405020304" pitchFamily="18" charset="0"/>
              </a:rPr>
              <a:t>鍵：選擇到下一項。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en-US" altLang="zh-TW" sz="1800" kern="100" dirty="0">
                <a:cs typeface="Times New Roman" panose="02020603050405020304" pitchFamily="18" charset="0"/>
              </a:rPr>
              <a:t>#</a:t>
            </a:r>
            <a:r>
              <a:rPr lang="zh-TW" altLang="zh-TW" sz="1800" kern="100" dirty="0">
                <a:cs typeface="Times New Roman" panose="02020603050405020304" pitchFamily="18" charset="0"/>
              </a:rPr>
              <a:t>鍵：進入選項的下一頁或確定。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zh-TW" altLang="zh-TW" sz="1800" kern="100" dirty="0">
                <a:cs typeface="Times New Roman" panose="02020603050405020304" pitchFamily="18" charset="0"/>
              </a:rPr>
              <a:t>＊鍵：離開設定選項或取消輸入。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zh-TW" altLang="zh-TW" sz="1800" kern="100" dirty="0">
                <a:cs typeface="Times New Roman" panose="02020603050405020304" pitchFamily="18" charset="0"/>
              </a:rPr>
              <a:t>在選單設定畫面時，選擇到的項目會反白。</a:t>
            </a:r>
          </a:p>
          <a:p>
            <a:pPr marL="629404" indent="-260662" algn="just">
              <a:buFont typeface="+mj-lt"/>
              <a:buAutoNum type="arabicParenBoth"/>
            </a:pPr>
            <a:r>
              <a:rPr lang="zh-TW" altLang="zh-TW" sz="1800" kern="100" dirty="0">
                <a:cs typeface="Times New Roman" panose="02020603050405020304" pitchFamily="18" charset="0"/>
              </a:rPr>
              <a:t>操作過程如逾</a:t>
            </a:r>
            <a:r>
              <a:rPr lang="en-US" altLang="zh-TW" sz="1800" kern="100" dirty="0">
                <a:cs typeface="Times New Roman" panose="02020603050405020304" pitchFamily="18" charset="0"/>
              </a:rPr>
              <a:t>20</a:t>
            </a:r>
            <a:r>
              <a:rPr lang="zh-TW" altLang="zh-TW" sz="1800" kern="100" dirty="0">
                <a:cs typeface="Times New Roman" panose="02020603050405020304" pitchFamily="18" charset="0"/>
              </a:rPr>
              <a:t>秒沒有動作輸入時，主機會自動回復到待機狀態。</a:t>
            </a:r>
          </a:p>
          <a:p>
            <a:pPr marL="629404" indent="-265431" algn="just">
              <a:buFont typeface="+mj-lt"/>
              <a:buAutoNum type="arabicParenBoth"/>
            </a:pPr>
            <a:r>
              <a:rPr lang="zh-TW" altLang="zh-TW" sz="1800" kern="100" dirty="0">
                <a:cs typeface="Times New Roman" panose="02020603050405020304" pitchFamily="18" charset="0"/>
              </a:rPr>
              <a:t>此功能僅限於卡鐘網路斷線使用，當網路連線恢復時，仍由第</a:t>
            </a:r>
            <a:r>
              <a:rPr lang="en-US" altLang="zh-TW" sz="1800" kern="100" dirty="0"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cs typeface="Times New Roman" panose="02020603050405020304" pitchFamily="18" charset="0"/>
              </a:rPr>
              <a:t>項次之「內門禁認證管理系統」控管及更新白名單。</a:t>
            </a:r>
          </a:p>
          <a:p>
            <a:pPr marL="343311" indent="106491" algn="just">
              <a:buFont typeface="+mj-lt"/>
              <a:buAutoNum type="arabicParenBoth"/>
            </a:pPr>
            <a:r>
              <a:rPr lang="zh-TW" altLang="zh-TW" sz="1800" kern="100" dirty="0">
                <a:cs typeface="Times New Roman" panose="02020603050405020304" pitchFamily="18" charset="0"/>
              </a:rPr>
              <a:t>母卡出廠值為</a:t>
            </a:r>
            <a:r>
              <a:rPr lang="en-US" altLang="zh-TW" sz="1800" kern="100" dirty="0">
                <a:cs typeface="Times New Roman" panose="02020603050405020304" pitchFamily="18" charset="0"/>
              </a:rPr>
              <a:t>30191000</a:t>
            </a:r>
            <a:r>
              <a:rPr lang="zh-TW" altLang="zh-TW" sz="1800" kern="100" dirty="0"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05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本圖為行動入網系統概述圖，區分三部分行動入網系統、門禁管理</a:t>
            </a:r>
            <a:r>
              <a:rPr lang="en-US" altLang="zh-TW" sz="1800" dirty="0"/>
              <a:t>(</a:t>
            </a:r>
            <a:r>
              <a:rPr lang="zh-TW" altLang="en-US" sz="1800" dirty="0"/>
              <a:t>含卡鐘部屬</a:t>
            </a:r>
            <a:r>
              <a:rPr lang="en-US" altLang="zh-TW" sz="1800" dirty="0"/>
              <a:t>)</a:t>
            </a:r>
            <a:r>
              <a:rPr lang="zh-TW" altLang="en-US" sz="1800" dirty="0"/>
              <a:t>及公鑰憑證整合與強化，說明如後</a:t>
            </a:r>
            <a:r>
              <a:rPr lang="en-US" altLang="zh-TW" sz="1800" dirty="0"/>
              <a:t>:</a:t>
            </a:r>
          </a:p>
          <a:p>
            <a:pPr marL="1525829" indent="-1258809"/>
            <a:r>
              <a:rPr lang="zh-TW" altLang="en-US" sz="1800" dirty="0"/>
              <a:t>●行動裝置入網</a:t>
            </a:r>
            <a:r>
              <a:rPr lang="en-US" altLang="zh-TW" sz="1800" dirty="0"/>
              <a:t>:</a:t>
            </a:r>
          </a:p>
          <a:p>
            <a:pPr marL="896424" indent="6358"/>
            <a:r>
              <a:rPr lang="zh-TW" altLang="en-US" sz="1800" dirty="0"/>
              <a:t>手機、平板及筆電透過民網經保密閘道器驗證，再連入虛擬桌面系統，以獲取軍網內資訊，以其使用虛擬桌面系統，資料僅以影像方式傳至手機，而非將資料傳至行動裝置內，以達資料不落地之安全措施。</a:t>
            </a:r>
            <a:endParaRPr lang="en-US" altLang="zh-TW" sz="1800" dirty="0"/>
          </a:p>
          <a:p>
            <a:pPr marL="1525829" indent="-1258809"/>
            <a:r>
              <a:rPr lang="zh-TW" altLang="en-US" sz="1800" dirty="0"/>
              <a:t>●公鑰憑證整合與強化</a:t>
            </a:r>
            <a:r>
              <a:rPr lang="en-US" altLang="zh-TW" sz="1800" dirty="0"/>
              <a:t>:</a:t>
            </a:r>
          </a:p>
          <a:p>
            <a:pPr marL="896424"/>
            <a:r>
              <a:rPr lang="zh-TW" altLang="en-US" sz="1800" dirty="0"/>
              <a:t>為使行動裝備使用安全，建立憑證管理系統，統一管理行動裝置登入所需之安全憑證。</a:t>
            </a:r>
            <a:endParaRPr lang="en-US" altLang="zh-TW" sz="1800" dirty="0"/>
          </a:p>
          <a:p>
            <a:pPr indent="267020"/>
            <a:r>
              <a:rPr lang="zh-TW" altLang="en-US" sz="1800" dirty="0"/>
              <a:t>●機敏門禁管理</a:t>
            </a:r>
            <a:r>
              <a:rPr lang="en-US" altLang="zh-TW" sz="1800" dirty="0"/>
              <a:t>:</a:t>
            </a:r>
          </a:p>
          <a:p>
            <a:pPr marL="896424" indent="6358"/>
            <a:r>
              <a:rPr lang="zh-TW" altLang="en-US" sz="1800" dirty="0"/>
              <a:t>為維護軍網資訊安全，於各機敏處所新增新型卡鐘，並建置監控中心，統一管理門禁。</a:t>
            </a:r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290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國軍行動入網採用</a:t>
            </a:r>
            <a:r>
              <a:rPr lang="zh-TW" altLang="zh-TW" sz="1800" dirty="0"/>
              <a:t>安全晶片與閘道保密器建立加密通道。所有封包</a:t>
            </a:r>
            <a:r>
              <a:rPr lang="en-US" altLang="zh-TW" sz="1800" dirty="0"/>
              <a:t>(</a:t>
            </a:r>
            <a:r>
              <a:rPr lang="zh-TW" altLang="zh-TW" sz="1800" dirty="0"/>
              <a:t>明、密文</a:t>
            </a:r>
            <a:r>
              <a:rPr lang="en-US" altLang="zh-TW" sz="1800" dirty="0"/>
              <a:t>)</a:t>
            </a:r>
            <a:r>
              <a:rPr lang="zh-TW" altLang="zh-TW" sz="1800" dirty="0"/>
              <a:t>之加解密處理均須於安全晶片內執行，加密演算法採軍規演算法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98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zh-TW" sz="1800" dirty="0"/>
              <a:t>行動裝置（含筆記型電腦、平板電腦、智慧型手機）均使用中華電信企業專屬行動數據網路（簡稱</a:t>
            </a:r>
            <a:r>
              <a:rPr lang="en-US" altLang="zh-TW" sz="1800" dirty="0"/>
              <a:t> MDVPN, Mobile Data Virtual Private Network</a:t>
            </a:r>
            <a:r>
              <a:rPr lang="zh-TW" altLang="zh-TW" sz="1800" dirty="0"/>
              <a:t>），透過</a:t>
            </a:r>
            <a:r>
              <a:rPr lang="en-US" altLang="zh-TW" sz="1800" dirty="0"/>
              <a:t>MPLS VPN</a:t>
            </a:r>
            <a:r>
              <a:rPr lang="zh-TW" altLang="zh-TW" sz="1800" dirty="0"/>
              <a:t>架構之</a:t>
            </a:r>
            <a:r>
              <a:rPr lang="en-US" altLang="zh-TW" sz="1800" dirty="0" err="1"/>
              <a:t>HiLink</a:t>
            </a:r>
            <a:r>
              <a:rPr lang="zh-TW" altLang="zh-TW" sz="1800" dirty="0"/>
              <a:t>專線</a:t>
            </a:r>
            <a:r>
              <a:rPr lang="en-US" altLang="zh-TW" sz="1800" dirty="0"/>
              <a:t>(</a:t>
            </a:r>
            <a:r>
              <a:rPr lang="zh-TW" altLang="zh-TW" sz="1800" dirty="0"/>
              <a:t>電路特性：</a:t>
            </a:r>
            <a:r>
              <a:rPr lang="en-US" altLang="zh-TW" sz="1800" dirty="0" err="1"/>
              <a:t>HiLink</a:t>
            </a:r>
            <a:r>
              <a:rPr lang="zh-TW" altLang="zh-TW" sz="1800" dirty="0"/>
              <a:t>實體電路與網際網路</a:t>
            </a:r>
            <a:r>
              <a:rPr lang="en-US" altLang="zh-TW" sz="1800" dirty="0"/>
              <a:t>Internet</a:t>
            </a:r>
            <a:r>
              <a:rPr lang="zh-TW" altLang="zh-TW" sz="1800" dirty="0"/>
              <a:t>完全隔離</a:t>
            </a:r>
            <a:r>
              <a:rPr lang="en-US" altLang="zh-TW" sz="1800" dirty="0"/>
              <a:t>)</a:t>
            </a:r>
            <a:r>
              <a:rPr lang="zh-TW" altLang="zh-TW" sz="1800" dirty="0"/>
              <a:t>連接至本專案行動專網，相關網路設備分別部署於國防部博愛營區與資通電軍忠信營區機房，將此兩條電路透過全域伺服器負載平衡</a:t>
            </a:r>
            <a:r>
              <a:rPr lang="en-US" altLang="zh-TW" sz="1800" dirty="0"/>
              <a:t>(GSLB</a:t>
            </a:r>
            <a:r>
              <a:rPr lang="zh-TW" altLang="zh-TW" sz="1800" dirty="0"/>
              <a:t>，</a:t>
            </a:r>
            <a:r>
              <a:rPr lang="en-US" altLang="zh-TW" sz="1800" dirty="0"/>
              <a:t>Global Server Load Balance)</a:t>
            </a:r>
            <a:r>
              <a:rPr lang="zh-TW" altLang="zh-TW" sz="1800" dirty="0"/>
              <a:t>機制進行分流及互為備援。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292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378" tIns="47689" rIns="95378" bIns="47689" rtlCol="0"/>
          <a:lstStyle/>
          <a:p>
            <a:r>
              <a:rPr lang="zh-TW" altLang="en-US" sz="1800" dirty="0"/>
              <a:t>網路架構運用國安局認證合格之安全晶片保密模組（</a:t>
            </a:r>
            <a:r>
              <a:rPr lang="en-US" altLang="zh-TW" sz="1800" dirty="0"/>
              <a:t>Micro SD</a:t>
            </a:r>
            <a:r>
              <a:rPr lang="zh-TW" altLang="en-US" sz="1800" dirty="0"/>
              <a:t>），與國防部博愛營區或本部忠信營區內閘道端保密器建立加密通道，並完成裝置與使用者身分驗證後，以虛擬桌面服務方式連接應用系統。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1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6B402-EBBF-4DDE-AA72-45E802381825}" type="datetime1">
              <a:rPr lang="zh-TW" altLang="en-US">
                <a:solidFill>
                  <a:srgbClr val="000000"/>
                </a:solidFill>
              </a:rPr>
              <a:pPr>
                <a:defRPr/>
              </a:pPr>
              <a:t>2024/9/18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A91A8-1201-48AD-9100-09520122F95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1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F81E1-9ADB-4C61-9505-567924E1717E}" type="datetime1">
              <a:rPr lang="zh-TW" altLang="en-US">
                <a:solidFill>
                  <a:srgbClr val="000000"/>
                </a:solidFill>
              </a:rPr>
              <a:pPr>
                <a:defRPr/>
              </a:pPr>
              <a:t>2024/9/18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FFFB7-C742-4415-AEEE-5E4ED052595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4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397000"/>
            <a:ext cx="2496312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0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61888" y="4980566"/>
            <a:ext cx="2496312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3513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421"/>
            <a:ext cx="77724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37164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EA26BF-332B-4C09-BADB-65B2BED3647E}" type="datetime1">
              <a:rPr kumimoji="1" lang="zh-TW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2024/9/18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 rot="10800000" flipV="1">
            <a:off x="971601" y="1035050"/>
            <a:ext cx="751998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 rot="10800000" flipV="1">
            <a:off x="971601" y="954088"/>
            <a:ext cx="751998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 rot="10800000" flipV="1">
            <a:off x="971550" y="1125538"/>
            <a:ext cx="75199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266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AEF279-05F6-4AC2-9641-C17861F0EBE3}" type="slidenum">
              <a:rPr kumimoji="1"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5" r:id="rId2"/>
    <p:sldLayoutId id="2147483719" r:id="rId3"/>
    <p:sldLayoutId id="214748372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標楷體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標楷體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標楷體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標楷體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標楷體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CA9F4467-984C-4549-A48F-6E0D2D615F3A}" type="slidenum">
              <a:rPr lang="en-US" altLang="zh-TW" smtClean="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77837" y="1773238"/>
            <a:ext cx="8208963" cy="1943100"/>
          </a:xfrm>
        </p:spPr>
        <p:txBody>
          <a:bodyPr/>
          <a:lstStyle/>
          <a:p>
            <a:pPr eaLnBrk="1" hangingPunct="1"/>
            <a:r>
              <a:rPr lang="zh-TW" altLang="en-US" sz="8000" b="1" dirty="0" smtClean="0">
                <a:solidFill>
                  <a:schemeClr val="tx1"/>
                </a:solidFill>
                <a:latin typeface="標楷體" pitchFamily="65" charset="-120"/>
              </a:rPr>
              <a:t>行動入網</a:t>
            </a:r>
          </a:p>
        </p:txBody>
      </p:sp>
      <p:sp>
        <p:nvSpPr>
          <p:cNvPr id="2051" name="投影片編號版面配置區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CB54D73-048A-4635-AAEC-246B6FC473EF}" type="slidenum">
              <a:rPr lang="en-US" altLang="zh-TW" sz="1400" smtClean="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TW" sz="1400" smtClean="0">
              <a:solidFill>
                <a:srgbClr val="000000"/>
              </a:solidFill>
            </a:endParaRPr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1381918" y="4268688"/>
            <a:ext cx="6400800" cy="175260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zh-TW" altLang="en-US" dirty="0"/>
              <a:t>國防部資通電軍</a:t>
            </a:r>
            <a:endParaRPr lang="en-US" altLang="zh-TW" dirty="0"/>
          </a:p>
          <a:p>
            <a:pPr marL="0" indent="0" algn="ctr" eaLnBrk="1" hangingPunct="1">
              <a:buNone/>
            </a:pPr>
            <a:r>
              <a:rPr lang="zh-TW" altLang="en-US" dirty="0"/>
              <a:t>資電訓測暨準則發展中心</a:t>
            </a:r>
          </a:p>
        </p:txBody>
      </p:sp>
    </p:spTree>
    <p:extLst>
      <p:ext uri="{BB962C8B-B14F-4D97-AF65-F5344CB8AC3E}">
        <p14:creationId xmlns:p14="http://schemas.microsoft.com/office/powerpoint/2010/main" val="21723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5" name="AutoShape 276"/>
          <p:cNvSpPr>
            <a:spLocks noChangeArrowheads="1"/>
          </p:cNvSpPr>
          <p:nvPr/>
        </p:nvSpPr>
        <p:spPr bwMode="auto">
          <a:xfrm>
            <a:off x="179512" y="1486297"/>
            <a:ext cx="8784976" cy="484660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rgbClr val="00B0F0">
                <a:alpha val="40000"/>
              </a:srgbClr>
            </a:glow>
            <a:prstShdw prst="shdw17" dist="17961" dir="2700000">
              <a:srgbClr val="997A00"/>
            </a:prstShdw>
            <a:softEdge rad="63500"/>
          </a:effectLst>
        </p:spPr>
        <p:txBody>
          <a:bodyPr vert="eaVert" wrap="none" anchor="ctr"/>
          <a:lstStyle/>
          <a:p>
            <a:pPr algn="ctr"/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AutoShape 276"/>
          <p:cNvSpPr>
            <a:spLocks noChangeArrowheads="1"/>
          </p:cNvSpPr>
          <p:nvPr/>
        </p:nvSpPr>
        <p:spPr bwMode="auto">
          <a:xfrm>
            <a:off x="1047829" y="1556792"/>
            <a:ext cx="6984775" cy="9154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  <a:prstShdw prst="shdw17" dist="17961" dir="2700000">
              <a:srgbClr val="997A00"/>
            </a:prstShdw>
            <a:softEdge rad="63500"/>
          </a:effectLst>
        </p:spPr>
        <p:txBody>
          <a:bodyPr wrap="none" anchor="ctr"/>
          <a:lstStyle/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行動裝置晶片與閘道保密器認證，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並由資源管控伺服器卻認為合法連線。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AutoShape 276"/>
          <p:cNvSpPr>
            <a:spLocks noChangeArrowheads="1"/>
          </p:cNvSpPr>
          <p:nvPr/>
        </p:nvSpPr>
        <p:spPr bwMode="auto">
          <a:xfrm>
            <a:off x="179512" y="1505469"/>
            <a:ext cx="806651" cy="482743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rgbClr val="00B0F0">
                <a:alpha val="40000"/>
              </a:srgbClr>
            </a:glow>
            <a:prstShdw prst="shdw17" dist="17961" dir="2700000">
              <a:srgbClr val="997A00"/>
            </a:prstShdw>
            <a:softEdge rad="63500"/>
          </a:effectLst>
        </p:spPr>
        <p:txBody>
          <a:bodyPr vert="eaVert" wrap="none" anchor="ctr"/>
          <a:lstStyle/>
          <a:p>
            <a:pPr algn="ctr"/>
            <a:r>
              <a:rPr lang="zh-TW" altLang="en-US" sz="4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行動入網系統步驟</a:t>
            </a:r>
            <a:endParaRPr lang="zh-TW" altLang="en-US" sz="40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AutoShape 276"/>
          <p:cNvSpPr>
            <a:spLocks noChangeArrowheads="1"/>
          </p:cNvSpPr>
          <p:nvPr/>
        </p:nvSpPr>
        <p:spPr bwMode="auto">
          <a:xfrm>
            <a:off x="1047829" y="2492896"/>
            <a:ext cx="6984775" cy="9154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  <a:prstShdw prst="shdw17" dist="17961" dir="2700000">
              <a:srgbClr val="997A00"/>
            </a:prstShdw>
            <a:softEdge rad="63500"/>
          </a:effectLst>
        </p:spPr>
        <p:txBody>
          <a:bodyPr wrap="none" anchor="ctr"/>
          <a:lstStyle/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步驟二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由入網認證伺服器對行動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裝置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進行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認證。</a:t>
            </a:r>
          </a:p>
        </p:txBody>
      </p:sp>
      <p:sp>
        <p:nvSpPr>
          <p:cNvPr id="18" name="AutoShape 276"/>
          <p:cNvSpPr>
            <a:spLocks noChangeArrowheads="1"/>
          </p:cNvSpPr>
          <p:nvPr/>
        </p:nvSpPr>
        <p:spPr bwMode="auto">
          <a:xfrm>
            <a:off x="1047830" y="3429000"/>
            <a:ext cx="6984775" cy="9154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  <a:prstShdw prst="shdw17" dist="17961" dir="2700000">
              <a:srgbClr val="997A00"/>
            </a:prstShdw>
            <a:softEdge rad="63500"/>
          </a:effectLst>
        </p:spPr>
        <p:txBody>
          <a:bodyPr wrap="none" anchor="ctr"/>
          <a:lstStyle/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步驟三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管控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裝置管控伺服器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驗證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行動裝置其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政策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版本正確性。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AutoShape 276"/>
          <p:cNvSpPr>
            <a:spLocks noChangeArrowheads="1"/>
          </p:cNvSpPr>
          <p:nvPr/>
        </p:nvSpPr>
        <p:spPr bwMode="auto">
          <a:xfrm>
            <a:off x="1047829" y="4365104"/>
            <a:ext cx="6984775" cy="9154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  <a:prstShdw prst="shdw17" dist="17961" dir="2700000">
              <a:srgbClr val="997A00"/>
            </a:prstShdw>
            <a:softEdge rad="63500"/>
          </a:effectLst>
        </p:spPr>
        <p:txBody>
          <a:bodyPr wrap="none" anchor="ctr"/>
          <a:lstStyle/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步驟四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行動裝置使用人員以國軍智慧卡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經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認證無誤後進入虛擬桌面服務。</a:t>
            </a:r>
          </a:p>
        </p:txBody>
      </p:sp>
      <p:sp>
        <p:nvSpPr>
          <p:cNvPr id="20" name="AutoShape 276"/>
          <p:cNvSpPr>
            <a:spLocks noChangeArrowheads="1"/>
          </p:cNvSpPr>
          <p:nvPr/>
        </p:nvSpPr>
        <p:spPr bwMode="auto">
          <a:xfrm>
            <a:off x="1047829" y="5301208"/>
            <a:ext cx="6984775" cy="91541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  <a:prstShdw prst="shdw17" dist="17961" dir="2700000">
              <a:srgbClr val="997A00"/>
            </a:prstShdw>
            <a:softEdge rad="63500"/>
          </a:effectLst>
        </p:spPr>
        <p:txBody>
          <a:bodyPr wrap="none" anchor="ctr"/>
          <a:lstStyle/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步驟五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使用「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視訊會議」及「電子郵件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應用程式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，達到</a:t>
            </a:r>
            <a:r>
              <a:rPr lang="zh-TW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訊息溝通</a:t>
            </a:r>
            <a:r>
              <a:rPr lang="zh-TW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功能。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AutoShape 276"/>
          <p:cNvSpPr>
            <a:spLocks noChangeArrowheads="1"/>
          </p:cNvSpPr>
          <p:nvPr/>
        </p:nvSpPr>
        <p:spPr bwMode="auto">
          <a:xfrm>
            <a:off x="8153613" y="1556792"/>
            <a:ext cx="810875" cy="482743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16200000" scaled="0"/>
          </a:gradFill>
          <a:ln w="28575">
            <a:solidFill>
              <a:srgbClr val="FFFF00"/>
            </a:solidFill>
            <a:round/>
            <a:headEnd/>
            <a:tailEnd/>
          </a:ln>
          <a:effectLst>
            <a:glow rad="101600">
              <a:srgbClr val="00B0F0">
                <a:alpha val="40000"/>
              </a:srgbClr>
            </a:glow>
            <a:prstShdw prst="shdw17" dist="17961" dir="2700000">
              <a:srgbClr val="997A00"/>
            </a:prstShdw>
            <a:softEdge rad="63500"/>
          </a:effectLst>
        </p:spPr>
        <p:txBody>
          <a:bodyPr vert="eaVert" wrap="none" anchor="ctr"/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全程監控使用情況</a:t>
            </a:r>
            <a:endParaRPr lang="zh-TW" alt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13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043608" y="2348881"/>
            <a:ext cx="7056437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 smtClean="0"/>
              <a:t>第二章</a:t>
            </a:r>
            <a:endParaRPr lang="en-US" altLang="zh-TW" sz="5400" b="1" dirty="0" smtClean="0"/>
          </a:p>
          <a:p>
            <a:pPr marL="0" indent="0" algn="ctr">
              <a:buNone/>
            </a:pPr>
            <a:r>
              <a:rPr lang="zh-TW" altLang="en-US" sz="5400" b="1" dirty="0"/>
              <a:t>憑證系統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68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智慧卡晶片</a:t>
            </a:r>
          </a:p>
        </p:txBody>
      </p:sp>
      <p:sp>
        <p:nvSpPr>
          <p:cNvPr id="6" name="內容版面配置區 7">
            <a:extLst>
              <a:ext uri="{FF2B5EF4-FFF2-40B4-BE49-F238E27FC236}">
                <a16:creationId xmlns:a16="http://schemas.microsoft.com/office/drawing/2014/main" id="{B1870664-2945-4945-A46E-427E4BAEBA0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987824" y="1359921"/>
            <a:ext cx="5832648" cy="351314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2200" dirty="0"/>
              <a:t>智慧卡晶片</a:t>
            </a:r>
            <a:r>
              <a:rPr lang="en-US" altLang="zh-TW" sz="2200" dirty="0"/>
              <a:t>(</a:t>
            </a:r>
            <a:r>
              <a:rPr lang="zh-TW" altLang="en-US" sz="2200" dirty="0"/>
              <a:t>識別證晶片</a:t>
            </a:r>
            <a:r>
              <a:rPr lang="en-US" altLang="zh-TW" sz="2200" dirty="0"/>
              <a:t>)</a:t>
            </a:r>
            <a:r>
              <a:rPr lang="zh-TW" altLang="en-US" sz="2200" dirty="0"/>
              <a:t>封裝成</a:t>
            </a:r>
            <a:r>
              <a:rPr lang="en-US" altLang="zh-TW" sz="2200" dirty="0"/>
              <a:t>MicroSD</a:t>
            </a:r>
            <a:r>
              <a:rPr lang="zh-TW" altLang="en-US" sz="2200" dirty="0"/>
              <a:t>形式</a:t>
            </a:r>
            <a:endParaRPr lang="en-US" altLang="zh-TW" sz="2200" dirty="0"/>
          </a:p>
          <a:p>
            <a:r>
              <a:rPr lang="zh-TW" altLang="en-US" sz="2200" dirty="0"/>
              <a:t>輸入</a:t>
            </a:r>
            <a:r>
              <a:rPr lang="en-US" altLang="zh-TW" sz="2200" dirty="0"/>
              <a:t>PIN</a:t>
            </a:r>
            <a:r>
              <a:rPr lang="zh-TW" altLang="en-US" sz="2200" dirty="0"/>
              <a:t>碼後，才能存取私密區金鑰</a:t>
            </a:r>
            <a:endParaRPr lang="en-US" altLang="zh-TW" sz="2200" dirty="0"/>
          </a:p>
          <a:p>
            <a:r>
              <a:rPr lang="zh-TW" altLang="en-US" sz="2200" dirty="0"/>
              <a:t>私密區金鑰不可匯出，僅能在晶片內運算</a:t>
            </a:r>
            <a:endParaRPr lang="en-US" altLang="zh-TW" sz="2200" dirty="0"/>
          </a:p>
          <a:p>
            <a:r>
              <a:rPr lang="zh-TW" altLang="en-US" sz="2200" dirty="0"/>
              <a:t>使用轉接卡，可使用一般自然人憑證讀卡機讀取</a:t>
            </a:r>
            <a:endParaRPr lang="en-US" altLang="zh-TW" sz="2200" dirty="0"/>
          </a:p>
          <a:p>
            <a:r>
              <a:rPr lang="zh-TW" altLang="en-US" sz="2200" dirty="0"/>
              <a:t>使用</a:t>
            </a:r>
            <a:r>
              <a:rPr lang="en-US" altLang="zh-TW" sz="2200" dirty="0"/>
              <a:t>MicroSD/SD</a:t>
            </a:r>
            <a:r>
              <a:rPr lang="zh-TW" altLang="en-US" sz="2200" dirty="0"/>
              <a:t>讀卡機，需搭配全景</a:t>
            </a:r>
            <a:r>
              <a:rPr lang="en-US" altLang="zh-TW" sz="2200" dirty="0"/>
              <a:t>PC/SC</a:t>
            </a:r>
            <a:r>
              <a:rPr lang="zh-TW" altLang="en-US" sz="2200" dirty="0"/>
              <a:t>模擬讀卡機使用</a:t>
            </a:r>
            <a:endParaRPr lang="en-US" altLang="zh-TW" sz="2200" dirty="0"/>
          </a:p>
          <a:p>
            <a:r>
              <a:rPr lang="zh-TW" altLang="en-US" sz="2200" dirty="0"/>
              <a:t>在本案中內含一對</a:t>
            </a:r>
            <a:r>
              <a:rPr lang="en-US" altLang="zh-TW" sz="2200" dirty="0"/>
              <a:t>ECC</a:t>
            </a:r>
            <a:r>
              <a:rPr lang="zh-TW" altLang="en-US" sz="2200" dirty="0"/>
              <a:t>裝置憑證金鑰對、一把</a:t>
            </a:r>
            <a:r>
              <a:rPr lang="en-US" altLang="zh-TW" sz="2200" dirty="0"/>
              <a:t>AES</a:t>
            </a:r>
            <a:r>
              <a:rPr lang="zh-TW" altLang="en-US" sz="2200" dirty="0"/>
              <a:t>金鑰</a:t>
            </a:r>
            <a:endParaRPr lang="en-US" altLang="zh-TW" sz="2200" dirty="0"/>
          </a:p>
          <a:p>
            <a:r>
              <a:rPr lang="zh-TW" altLang="en-US" sz="2200" dirty="0"/>
              <a:t>本案卡片於</a:t>
            </a:r>
            <a:r>
              <a:rPr lang="en-US" altLang="zh-TW" sz="2200" dirty="0"/>
              <a:t>MicroSD</a:t>
            </a:r>
            <a:r>
              <a:rPr lang="zh-TW" altLang="en-US" sz="2200" dirty="0"/>
              <a:t>裝置憑證申請作業軟體發行後，</a:t>
            </a:r>
            <a:r>
              <a:rPr lang="en-US" altLang="zh-TW" sz="2200" dirty="0"/>
              <a:t>PUK</a:t>
            </a:r>
            <a:r>
              <a:rPr lang="zh-TW" altLang="en-US" sz="2200" dirty="0"/>
              <a:t>及</a:t>
            </a:r>
            <a:r>
              <a:rPr lang="en-US" altLang="zh-TW" sz="2200" dirty="0"/>
              <a:t>PIN</a:t>
            </a:r>
            <a:r>
              <a:rPr lang="zh-TW" altLang="en-US" sz="2200" dirty="0"/>
              <a:t>被修改，每張卡片不同</a:t>
            </a:r>
            <a:endParaRPr lang="en-US" altLang="zh-TW" sz="2200" dirty="0"/>
          </a:p>
          <a:p>
            <a:r>
              <a:rPr lang="zh-TW" altLang="en-US" sz="2200" dirty="0"/>
              <a:t>承上，</a:t>
            </a:r>
            <a:r>
              <a:rPr lang="en-US" altLang="zh-TW" sz="2200" dirty="0"/>
              <a:t>PUK</a:t>
            </a:r>
            <a:r>
              <a:rPr lang="zh-TW" altLang="en-US" sz="2200" dirty="0"/>
              <a:t>及</a:t>
            </a:r>
            <a:r>
              <a:rPr lang="en-US" altLang="zh-TW" sz="2200" dirty="0"/>
              <a:t>PIN</a:t>
            </a:r>
            <a:r>
              <a:rPr lang="zh-TW" altLang="en-US" sz="2200" dirty="0"/>
              <a:t>的</a:t>
            </a:r>
            <a:r>
              <a:rPr lang="en-US" altLang="zh-TW" sz="2200" dirty="0"/>
              <a:t>master key</a:t>
            </a:r>
            <a:r>
              <a:rPr lang="zh-TW" altLang="en-US" sz="2200" dirty="0"/>
              <a:t>存放於</a:t>
            </a:r>
            <a:r>
              <a:rPr lang="en-US" altLang="zh-TW" sz="2200" dirty="0"/>
              <a:t>HSM</a:t>
            </a:r>
            <a:r>
              <a:rPr lang="zh-TW" altLang="en-US" sz="2200" dirty="0"/>
              <a:t>中</a:t>
            </a:r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89DE3F92-A517-4D68-B790-CC3182B6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38561" r="22093" b="30994"/>
          <a:stretch/>
        </p:blipFill>
        <p:spPr bwMode="auto">
          <a:xfrm>
            <a:off x="827584" y="2780928"/>
            <a:ext cx="1378774" cy="1351452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智慧卡晶片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B1870664-2945-4945-A46E-427E4BAEBA0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96953" y="1412776"/>
            <a:ext cx="6347047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2200" dirty="0"/>
              <a:t>智慧卡晶片</a:t>
            </a:r>
            <a:endParaRPr lang="en-US" altLang="zh-TW" sz="2200" dirty="0"/>
          </a:p>
          <a:p>
            <a:pPr marL="685765" lvl="2">
              <a:spcBef>
                <a:spcPts val="1000"/>
              </a:spcBef>
            </a:pPr>
            <a:r>
              <a:rPr lang="en-US" altLang="zh-TW" sz="2200" dirty="0"/>
              <a:t>Java</a:t>
            </a:r>
            <a:r>
              <a:rPr lang="zh-TW" altLang="en-US" sz="2200" dirty="0"/>
              <a:t> </a:t>
            </a:r>
            <a:r>
              <a:rPr lang="en-US" altLang="zh-TW" sz="2200" dirty="0"/>
              <a:t>Card</a:t>
            </a:r>
          </a:p>
          <a:p>
            <a:pPr marL="685765" lvl="2">
              <a:spcBef>
                <a:spcPts val="1000"/>
              </a:spcBef>
            </a:pPr>
            <a:r>
              <a:rPr lang="zh-TW" altLang="en-US" sz="2200" dirty="0"/>
              <a:t>安裝了</a:t>
            </a:r>
            <a:r>
              <a:rPr lang="en-US" altLang="zh-TW" sz="2200" dirty="0"/>
              <a:t>PKI Applet</a:t>
            </a:r>
          </a:p>
          <a:p>
            <a:pPr marL="685765" lvl="2">
              <a:spcBef>
                <a:spcPts val="1000"/>
              </a:spcBef>
            </a:pPr>
            <a:r>
              <a:rPr lang="zh-TW" altLang="en-US" sz="2200" dirty="0"/>
              <a:t>支援介面</a:t>
            </a:r>
            <a:r>
              <a:rPr lang="en-US" altLang="zh-TW" sz="2200" dirty="0"/>
              <a:t>PKCS#11 (</a:t>
            </a:r>
            <a:r>
              <a:rPr lang="zh-TW" altLang="en-US" sz="2200" dirty="0"/>
              <a:t>國際通用介面</a:t>
            </a:r>
            <a:r>
              <a:rPr lang="en-US" altLang="zh-TW" sz="2200" dirty="0"/>
              <a:t>)</a:t>
            </a:r>
          </a:p>
          <a:p>
            <a:pPr marL="685765" lvl="2">
              <a:spcBef>
                <a:spcPts val="1000"/>
              </a:spcBef>
            </a:pPr>
            <a:r>
              <a:rPr lang="zh-TW" altLang="en-US" sz="2200" dirty="0"/>
              <a:t>支援介面</a:t>
            </a:r>
            <a:r>
              <a:rPr lang="en-US" altLang="zh-TW" sz="2200" dirty="0"/>
              <a:t>CSP</a:t>
            </a:r>
            <a:r>
              <a:rPr lang="zh-TW" altLang="en-US" sz="2200" dirty="0"/>
              <a:t> </a:t>
            </a:r>
            <a:r>
              <a:rPr lang="en-US" altLang="zh-TW" sz="2200" dirty="0"/>
              <a:t>(Windows</a:t>
            </a:r>
            <a:r>
              <a:rPr lang="zh-TW" altLang="en-US" sz="2200" dirty="0"/>
              <a:t>上可用介面</a:t>
            </a:r>
            <a:r>
              <a:rPr lang="en-US" altLang="zh-TW" sz="2200" dirty="0"/>
              <a:t>)</a:t>
            </a:r>
          </a:p>
          <a:p>
            <a:pPr marL="685765" lvl="2">
              <a:spcBef>
                <a:spcPts val="1000"/>
              </a:spcBef>
            </a:pPr>
            <a:r>
              <a:rPr lang="zh-TW" altLang="en-US" sz="2200" dirty="0"/>
              <a:t>提供金鑰管理工具</a:t>
            </a:r>
            <a:endParaRPr lang="en-US" altLang="zh-TW" sz="2200" dirty="0"/>
          </a:p>
          <a:p>
            <a:pPr marL="685765" lvl="2">
              <a:spcBef>
                <a:spcPts val="1000"/>
              </a:spcBef>
            </a:pPr>
            <a:r>
              <a:rPr lang="zh-TW" altLang="en-US" sz="2200" dirty="0"/>
              <a:t>支援</a:t>
            </a:r>
            <a:endParaRPr lang="en-US" altLang="zh-TW" sz="2200" dirty="0"/>
          </a:p>
          <a:p>
            <a:pPr marL="1142943" lvl="3">
              <a:spcBef>
                <a:spcPts val="1000"/>
              </a:spcBef>
            </a:pPr>
            <a:r>
              <a:rPr lang="zh-TW" altLang="en-US" sz="2200" dirty="0"/>
              <a:t>非對稱式金鑰：</a:t>
            </a:r>
            <a:r>
              <a:rPr lang="en-US" altLang="zh-TW" sz="2200" dirty="0"/>
              <a:t>RSA 2048/ECC 384</a:t>
            </a:r>
          </a:p>
          <a:p>
            <a:pPr marL="1142943" lvl="3">
              <a:spcBef>
                <a:spcPts val="1000"/>
              </a:spcBef>
            </a:pPr>
            <a:r>
              <a:rPr lang="zh-TW" altLang="en-US" sz="2200" dirty="0"/>
              <a:t>對稱式金鑰：</a:t>
            </a:r>
            <a:r>
              <a:rPr lang="en-US" altLang="zh-TW" sz="2200" dirty="0"/>
              <a:t>3DES</a:t>
            </a:r>
            <a:r>
              <a:rPr lang="zh-TW" altLang="en-US" sz="2200" dirty="0"/>
              <a:t>、</a:t>
            </a:r>
            <a:r>
              <a:rPr lang="en-US" altLang="zh-TW" sz="2200" dirty="0"/>
              <a:t>AES 128/192/256</a:t>
            </a:r>
          </a:p>
          <a:p>
            <a:pPr marL="1142943" lvl="3">
              <a:spcBef>
                <a:spcPts val="1000"/>
              </a:spcBef>
            </a:pPr>
            <a:r>
              <a:rPr lang="zh-TW" altLang="en-US" sz="2200" dirty="0"/>
              <a:t>雜湊演算法：</a:t>
            </a:r>
            <a:r>
              <a:rPr lang="en-US" altLang="zh-TW" sz="2200" dirty="0"/>
              <a:t>SHA1</a:t>
            </a:r>
            <a:r>
              <a:rPr lang="zh-TW" altLang="en-US" sz="2200" dirty="0"/>
              <a:t>、</a:t>
            </a:r>
            <a:r>
              <a:rPr lang="en-US" altLang="zh-TW" sz="2200" dirty="0"/>
              <a:t>SHA2</a:t>
            </a:r>
          </a:p>
          <a:p>
            <a:pPr marL="1142943" lvl="3">
              <a:spcBef>
                <a:spcPts val="1000"/>
              </a:spcBef>
            </a:pPr>
            <a:r>
              <a:rPr lang="zh-TW" altLang="en-US" sz="2200" dirty="0"/>
              <a:t>硬體</a:t>
            </a:r>
            <a:r>
              <a:rPr lang="en-US" altLang="zh-TW" sz="2200" dirty="0"/>
              <a:t>RNG</a:t>
            </a:r>
            <a:endParaRPr lang="zh-TW" altLang="en-US" sz="22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9DE3F92-A517-4D68-B790-CC3182B6F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3" t="38561" r="22093" b="30994"/>
          <a:stretch/>
        </p:blipFill>
        <p:spPr>
          <a:xfrm>
            <a:off x="827584" y="2780928"/>
            <a:ext cx="1378774" cy="1351452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402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智慧卡</a:t>
            </a:r>
            <a:r>
              <a:rPr lang="zh-TW" altLang="en-US" dirty="0" smtClean="0"/>
              <a:t>晶片</a:t>
            </a:r>
            <a:r>
              <a:rPr lang="en-US" altLang="zh-TW" dirty="0" smtClean="0"/>
              <a:t>-</a:t>
            </a:r>
            <a:r>
              <a:rPr lang="zh-TW" altLang="en-US" dirty="0"/>
              <a:t>卡片管理工具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D7486970-69AA-4FFC-85AF-4B52CEDA6F9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16016" y="1452421"/>
            <a:ext cx="3970783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/>
              <a:t>未登入前</a:t>
            </a:r>
            <a:endParaRPr lang="en-US" altLang="zh-TW" sz="2400" dirty="0"/>
          </a:p>
          <a:p>
            <a:pPr lvl="1"/>
            <a:r>
              <a:rPr lang="zh-TW" altLang="en-US" sz="2000" dirty="0"/>
              <a:t>可查看卡號、憑證等資訊</a:t>
            </a:r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51F69E8B-DE83-4134-9856-44F52F3224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8481" y="1452421"/>
            <a:ext cx="4074187" cy="4525962"/>
          </a:xfrm>
        </p:spPr>
      </p:pic>
    </p:spTree>
    <p:extLst>
      <p:ext uri="{BB962C8B-B14F-4D97-AF65-F5344CB8AC3E}">
        <p14:creationId xmlns:p14="http://schemas.microsoft.com/office/powerpoint/2010/main" val="8193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智慧卡</a:t>
            </a:r>
            <a:r>
              <a:rPr lang="zh-TW" altLang="en-US" dirty="0" smtClean="0"/>
              <a:t>晶片</a:t>
            </a:r>
            <a:r>
              <a:rPr lang="en-US" altLang="zh-TW" dirty="0" smtClean="0"/>
              <a:t>-</a:t>
            </a:r>
            <a:r>
              <a:rPr lang="zh-TW" altLang="en-US" dirty="0"/>
              <a:t>卡片管理工具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id="{D7486970-69AA-4FFC-85AF-4B52CEDA6F9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16016" y="1484926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/>
              <a:t>登入後</a:t>
            </a:r>
            <a:endParaRPr lang="en-US" altLang="zh-TW" sz="2400" dirty="0"/>
          </a:p>
          <a:p>
            <a:pPr lvl="1"/>
            <a:r>
              <a:rPr lang="zh-TW" altLang="en-US" sz="2000" dirty="0"/>
              <a:t>修改</a:t>
            </a:r>
            <a:r>
              <a:rPr lang="en-US" altLang="zh-TW" sz="2000" dirty="0"/>
              <a:t>PIN</a:t>
            </a:r>
            <a:r>
              <a:rPr lang="zh-TW" altLang="en-US" sz="2000" dirty="0"/>
              <a:t>碼</a:t>
            </a:r>
            <a:endParaRPr lang="en-US" altLang="zh-TW" sz="2000" dirty="0"/>
          </a:p>
          <a:p>
            <a:pPr lvl="1"/>
            <a:r>
              <a:rPr lang="zh-TW" altLang="en-US" sz="2000" dirty="0"/>
              <a:t>檢視憑證內容</a:t>
            </a:r>
            <a:endParaRPr lang="en-US" altLang="zh-TW" sz="2000" dirty="0"/>
          </a:p>
          <a:p>
            <a:pPr lvl="1"/>
            <a:r>
              <a:rPr lang="zh-TW" altLang="en-US" sz="2000" dirty="0"/>
              <a:t>以</a:t>
            </a:r>
            <a:r>
              <a:rPr lang="en-US" altLang="zh-TW" sz="2000" dirty="0"/>
              <a:t>PUK</a:t>
            </a:r>
            <a:r>
              <a:rPr lang="zh-TW" altLang="en-US" sz="2000" dirty="0"/>
              <a:t>重置</a:t>
            </a:r>
            <a:r>
              <a:rPr lang="en-US" altLang="zh-TW" sz="2000" dirty="0"/>
              <a:t>PIN</a:t>
            </a:r>
            <a:r>
              <a:rPr lang="zh-TW" altLang="en-US" sz="2000" dirty="0"/>
              <a:t> </a:t>
            </a:r>
            <a:r>
              <a:rPr lang="en-US" altLang="zh-TW" sz="2000" dirty="0"/>
              <a:t>(Admin</a:t>
            </a:r>
            <a:r>
              <a:rPr lang="zh-TW" altLang="en-US" sz="2000" dirty="0"/>
              <a:t>功能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刪除金鑰</a:t>
            </a:r>
            <a:r>
              <a:rPr lang="en-US" altLang="zh-TW" sz="2000" dirty="0"/>
              <a:t>(Admin</a:t>
            </a:r>
            <a:r>
              <a:rPr lang="zh-TW" altLang="en-US" sz="2000" dirty="0"/>
              <a:t>功能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匯入金鑰</a:t>
            </a:r>
            <a:r>
              <a:rPr lang="en-US" altLang="zh-TW" sz="2000" dirty="0"/>
              <a:t>(Admin</a:t>
            </a:r>
            <a:r>
              <a:rPr lang="zh-TW" altLang="en-US" sz="2000" dirty="0"/>
              <a:t>功能</a:t>
            </a:r>
            <a:r>
              <a:rPr lang="en-US" altLang="zh-TW" sz="2000" dirty="0"/>
              <a:t>)</a:t>
            </a:r>
          </a:p>
          <a:p>
            <a:pPr lvl="1"/>
            <a:endParaRPr lang="zh-TW" altLang="en-US" sz="2000" dirty="0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EC089120-3B93-4EBB-8E64-0364A03AAB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322" y="1484926"/>
            <a:ext cx="4049544" cy="4525962"/>
          </a:xfrm>
        </p:spPr>
      </p:pic>
    </p:spTree>
    <p:extLst>
      <p:ext uri="{BB962C8B-B14F-4D97-AF65-F5344CB8AC3E}">
        <p14:creationId xmlns:p14="http://schemas.microsoft.com/office/powerpoint/2010/main" val="3045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智慧卡</a:t>
            </a:r>
            <a:r>
              <a:rPr lang="zh-TW" altLang="en-US" dirty="0" smtClean="0"/>
              <a:t>晶片</a:t>
            </a:r>
            <a:r>
              <a:rPr lang="en-US" altLang="zh-TW" dirty="0" smtClean="0"/>
              <a:t>-</a:t>
            </a:r>
            <a:r>
              <a:rPr lang="zh-TW" altLang="en-US" dirty="0"/>
              <a:t>卡片管理工具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F5285F4-B2B5-4247-A369-01D85A4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1123950"/>
            <a:ext cx="7718500" cy="501967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紀錄行動裝置與其對應的</a:t>
            </a:r>
            <a:r>
              <a:rPr lang="en-US" altLang="zh-TW" sz="2400" dirty="0"/>
              <a:t>MicroSD</a:t>
            </a:r>
            <a:r>
              <a:rPr lang="zh-TW" altLang="en-US" sz="2400" dirty="0"/>
              <a:t>卡</a:t>
            </a:r>
            <a:endParaRPr lang="en-US" altLang="zh-TW" sz="2400" dirty="0"/>
          </a:p>
          <a:p>
            <a:r>
              <a:rPr lang="zh-TW" altLang="en-US" sz="2400" dirty="0"/>
              <a:t>操作</a:t>
            </a:r>
            <a:r>
              <a:rPr lang="en-US" altLang="zh-TW" sz="2400" dirty="0"/>
              <a:t>MicroSD</a:t>
            </a:r>
            <a:r>
              <a:rPr lang="zh-TW" altLang="en-US" sz="2400" dirty="0"/>
              <a:t>卡產生憑證申請檔，向</a:t>
            </a:r>
            <a:r>
              <a:rPr lang="en-US" altLang="zh-TW" sz="2400" dirty="0"/>
              <a:t>MCA</a:t>
            </a:r>
            <a:r>
              <a:rPr lang="zh-TW" altLang="en-US" sz="2400" dirty="0"/>
              <a:t>申請憑證後，再匯入憑證至</a:t>
            </a:r>
            <a:r>
              <a:rPr lang="en-US" altLang="zh-TW" sz="2400" dirty="0"/>
              <a:t>MicroSD</a:t>
            </a:r>
          </a:p>
          <a:p>
            <a:r>
              <a:rPr lang="zh-TW" altLang="en-US" sz="2400" dirty="0"/>
              <a:t>介接</a:t>
            </a:r>
            <a:r>
              <a:rPr lang="en-US" altLang="zh-TW" sz="2400" dirty="0"/>
              <a:t>SS</a:t>
            </a:r>
            <a:r>
              <a:rPr lang="zh-TW" altLang="en-US" sz="2400" dirty="0"/>
              <a:t>，取得並修改每張卡的</a:t>
            </a:r>
            <a:r>
              <a:rPr lang="en-US" altLang="zh-TW" sz="2400" dirty="0"/>
              <a:t>MicroSD</a:t>
            </a:r>
            <a:r>
              <a:rPr lang="zh-TW" altLang="en-US" sz="2400" dirty="0"/>
              <a:t> </a:t>
            </a:r>
            <a:r>
              <a:rPr lang="en-US" altLang="zh-TW" sz="2400" dirty="0"/>
              <a:t>PUK</a:t>
            </a:r>
            <a:r>
              <a:rPr lang="zh-TW" altLang="en-US" sz="2400" dirty="0"/>
              <a:t>與</a:t>
            </a:r>
            <a:r>
              <a:rPr lang="en-US" altLang="zh-TW" sz="2400" dirty="0"/>
              <a:t>PIN</a:t>
            </a:r>
          </a:p>
          <a:p>
            <a:r>
              <a:rPr lang="zh-TW" altLang="en-US" sz="2400" dirty="0"/>
              <a:t>建立憑證申請檔時，系統自動建立</a:t>
            </a:r>
            <a:r>
              <a:rPr lang="en-US" altLang="zh-TW" sz="2400" dirty="0"/>
              <a:t>AD</a:t>
            </a:r>
            <a:r>
              <a:rPr lang="zh-TW" altLang="en-US" sz="2400" dirty="0"/>
              <a:t>上的行動裝置物件</a:t>
            </a:r>
            <a:endParaRPr lang="en-US" altLang="zh-TW" sz="2400" dirty="0"/>
          </a:p>
          <a:p>
            <a:r>
              <a:rPr lang="zh-TW" altLang="en-US" sz="2400" dirty="0"/>
              <a:t>於系統操作行動裝置註銷時，亦同時停用</a:t>
            </a:r>
            <a:r>
              <a:rPr lang="en-US" altLang="zh-TW" sz="2400" dirty="0"/>
              <a:t>AD</a:t>
            </a:r>
            <a:r>
              <a:rPr lang="zh-TW" altLang="en-US" sz="2400" dirty="0"/>
              <a:t>上的行動裝置物件</a:t>
            </a:r>
          </a:p>
        </p:txBody>
      </p:sp>
    </p:spTree>
    <p:extLst>
      <p:ext uri="{BB962C8B-B14F-4D97-AF65-F5344CB8AC3E}">
        <p14:creationId xmlns:p14="http://schemas.microsoft.com/office/powerpoint/2010/main" val="11518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3DD4C41-C12A-42B2-9191-96280925D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11610"/>
          <a:stretch/>
        </p:blipFill>
        <p:spPr>
          <a:xfrm>
            <a:off x="685800" y="1905000"/>
            <a:ext cx="2496312" cy="2555579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</p:pic>
      <p:pic>
        <p:nvPicPr>
          <p:cNvPr id="9" name="圖片版面配置區 8" descr="一張含有 文字, 牆, 室內, 白色 的圖片&#10;&#10;自動產生的描述">
            <a:extLst>
              <a:ext uri="{FF2B5EF4-FFF2-40B4-BE49-F238E27FC236}">
                <a16:creationId xmlns:a16="http://schemas.microsoft.com/office/drawing/2014/main" id="{4F70D8DF-EE25-49B2-9CAF-C0FDEFA209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4" b="11624"/>
          <a:stretch>
            <a:fillRect/>
          </a:stretch>
        </p:blipFill>
        <p:spPr>
          <a:xfrm>
            <a:off x="5961460" y="1905001"/>
            <a:ext cx="2496740" cy="2555081"/>
          </a:xfr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4592674"/>
            <a:ext cx="2496312" cy="719138"/>
          </a:xfrm>
        </p:spPr>
        <p:txBody>
          <a:bodyPr/>
          <a:lstStyle/>
          <a:p>
            <a:r>
              <a:rPr lang="zh-TW" altLang="en-US" sz="2000" dirty="0"/>
              <a:t>準備一張</a:t>
            </a:r>
            <a:r>
              <a:rPr lang="zh-TW" altLang="en-US" sz="2000" b="1" dirty="0"/>
              <a:t>經過初始化</a:t>
            </a:r>
            <a:r>
              <a:rPr lang="zh-TW" altLang="en-US" sz="2000" dirty="0"/>
              <a:t>的</a:t>
            </a:r>
            <a:r>
              <a:rPr lang="en-US" altLang="zh-TW" sz="2000" dirty="0"/>
              <a:t>MicroSD</a:t>
            </a:r>
            <a:r>
              <a:rPr lang="zh-TW" altLang="en-US" sz="2000" dirty="0"/>
              <a:t>晶片卡</a:t>
            </a:r>
            <a:endParaRPr lang="en-US" sz="2000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0B851DD-9516-46F2-953C-7E9A8E808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3844" y="4592674"/>
            <a:ext cx="2496312" cy="719138"/>
          </a:xfrm>
        </p:spPr>
        <p:txBody>
          <a:bodyPr/>
          <a:lstStyle/>
          <a:p>
            <a:r>
              <a:rPr lang="zh-TW" altLang="en-US" sz="2000" dirty="0"/>
              <a:t>將</a:t>
            </a:r>
            <a:r>
              <a:rPr lang="en-US" altLang="zh-TW" sz="2000" dirty="0"/>
              <a:t>MicroSD</a:t>
            </a:r>
            <a:r>
              <a:rPr lang="zh-TW" altLang="en-US" sz="2000" dirty="0"/>
              <a:t>插入</a:t>
            </a:r>
            <a:r>
              <a:rPr lang="en-US" altLang="zh-TW" sz="2000" dirty="0"/>
              <a:t>SD</a:t>
            </a:r>
            <a:r>
              <a:rPr lang="zh-TW" altLang="en-US" sz="2000" dirty="0"/>
              <a:t>轉接卡</a:t>
            </a:r>
            <a:endParaRPr lang="en-US" sz="20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EE3650-A74E-4BDE-BDE7-0E1D40FDF3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1888" y="4592674"/>
            <a:ext cx="2496312" cy="719138"/>
          </a:xfrm>
        </p:spPr>
        <p:txBody>
          <a:bodyPr/>
          <a:lstStyle/>
          <a:p>
            <a:r>
              <a:rPr lang="zh-TW" altLang="en-US" sz="2000" dirty="0"/>
              <a:t>插入設備的</a:t>
            </a:r>
            <a:r>
              <a:rPr lang="en-US" altLang="zh-TW" sz="2000" dirty="0"/>
              <a:t>SD</a:t>
            </a:r>
            <a:r>
              <a:rPr lang="zh-TW" altLang="en-US" sz="2000" dirty="0"/>
              <a:t>插</a:t>
            </a:r>
            <a:r>
              <a:rPr lang="zh-TW" altLang="en-US" sz="2000" dirty="0" smtClean="0"/>
              <a:t>槽</a:t>
            </a:r>
            <a:endParaRPr lang="en-US" altLang="zh-TW" sz="2000" dirty="0"/>
          </a:p>
          <a:p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54377" y="404664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置</a:t>
            </a:r>
            <a:r>
              <a:rPr lang="zh-TW" altLang="en-US" sz="4000" dirty="0">
                <a:latin typeface="標楷體" panose="03000509000000000000" pitchFamily="65" charset="-120"/>
              </a:rPr>
              <a:t>入卡片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CC4A1C-8A01-4F27-A8FD-C5D2A91169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0"/>
          <a:stretch/>
        </p:blipFill>
        <p:spPr>
          <a:xfrm>
            <a:off x="3323844" y="1905000"/>
            <a:ext cx="2496312" cy="2555579"/>
          </a:xfrm>
          <a:noFill/>
        </p:spPr>
      </p:pic>
    </p:spTree>
    <p:extLst>
      <p:ext uri="{BB962C8B-B14F-4D97-AF65-F5344CB8AC3E}">
        <p14:creationId xmlns:p14="http://schemas.microsoft.com/office/powerpoint/2010/main" val="70424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43BF39A9-912E-4704-8540-B503E7B4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68" y="1905000"/>
            <a:ext cx="2004376" cy="2555579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7C3520F-EBED-44AD-80CF-B6F30B0D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645" y="2659135"/>
            <a:ext cx="2496312" cy="1800947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</p:pic>
      <p:pic>
        <p:nvPicPr>
          <p:cNvPr id="21" name="圖片版面配置區 20">
            <a:extLst>
              <a:ext uri="{FF2B5EF4-FFF2-40B4-BE49-F238E27FC236}">
                <a16:creationId xmlns:a16="http://schemas.microsoft.com/office/drawing/2014/main" id="{42EE1125-B9ED-44A3-B24B-E8A4218777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37455" t="-19" r="4253" b="19"/>
          <a:stretch/>
        </p:blipFill>
        <p:spPr>
          <a:xfrm>
            <a:off x="5961460" y="1905001"/>
            <a:ext cx="2496740" cy="2555081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4592674"/>
            <a:ext cx="2496312" cy="719138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>
                <a:latin typeface="標楷體" panose="03000509000000000000" pitchFamily="65" charset="-120"/>
              </a:rPr>
              <a:t>4.</a:t>
            </a:r>
            <a:r>
              <a:rPr lang="zh-TW" altLang="en-US" sz="2000" dirty="0" smtClean="0">
                <a:latin typeface="標楷體" panose="03000509000000000000" pitchFamily="65" charset="-120"/>
              </a:rPr>
              <a:t>執行</a:t>
            </a:r>
            <a:r>
              <a:rPr lang="en-US" altLang="zh-TW" sz="2000" dirty="0" err="1" smtClean="0">
                <a:latin typeface="標楷體" panose="03000509000000000000" pitchFamily="65" charset="-120"/>
              </a:rPr>
              <a:t>CGPPSignServiSign</a:t>
            </a:r>
            <a:endParaRPr lang="en-US" altLang="zh-TW" sz="2000" dirty="0" smtClean="0">
              <a:latin typeface="標楷體" panose="03000509000000000000" pitchFamily="65" charset="-120"/>
            </a:endParaRPr>
          </a:p>
          <a:p>
            <a:pPr>
              <a:spcAft>
                <a:spcPts val="450"/>
              </a:spcAft>
            </a:pPr>
            <a:r>
              <a:rPr lang="en-US" altLang="zh-TW" sz="2000" dirty="0" smtClean="0">
                <a:latin typeface="標楷體" panose="03000509000000000000" pitchFamily="65" charset="-120"/>
              </a:rPr>
              <a:t>Setup</a:t>
            </a:r>
            <a:r>
              <a:rPr lang="zh-TW" altLang="en-US" sz="2000" dirty="0">
                <a:latin typeface="標楷體" panose="03000509000000000000" pitchFamily="65" charset="-120"/>
              </a:rPr>
              <a:t>安裝程式</a:t>
            </a:r>
            <a:endParaRPr lang="en-US" sz="2000" dirty="0">
              <a:latin typeface="標楷體" panose="03000509000000000000" pitchFamily="65" charset="-120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801F62-85FB-4F81-A013-4C90F5AA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3844" y="4592674"/>
            <a:ext cx="2496312" cy="719138"/>
          </a:xfrm>
        </p:spPr>
        <p:txBody>
          <a:bodyPr/>
          <a:lstStyle/>
          <a:p>
            <a:r>
              <a:rPr lang="en-US" altLang="zh-TW" sz="2000" dirty="0" smtClean="0"/>
              <a:t>5.</a:t>
            </a:r>
            <a:r>
              <a:rPr lang="zh-TW" altLang="en-US" sz="2000" dirty="0" smtClean="0"/>
              <a:t>按照</a:t>
            </a:r>
            <a:r>
              <a:rPr lang="zh-TW" altLang="en-US" sz="2000" dirty="0"/>
              <a:t>指示完成安裝</a:t>
            </a:r>
            <a:endParaRPr lang="en-US" sz="2000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E5A0245-50EB-44CB-9527-BECE49975C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1888" y="4592674"/>
            <a:ext cx="2496312" cy="719138"/>
          </a:xfrm>
        </p:spPr>
        <p:txBody>
          <a:bodyPr/>
          <a:lstStyle/>
          <a:p>
            <a:r>
              <a:rPr lang="en-US" altLang="zh-TW" sz="2000" dirty="0" smtClean="0"/>
              <a:t>6.</a:t>
            </a:r>
            <a:r>
              <a:rPr lang="zh-TW" altLang="en-US" sz="2000" dirty="0" smtClean="0"/>
              <a:t>確認</a:t>
            </a:r>
            <a:r>
              <a:rPr lang="zh-TW" altLang="en-US" sz="2000" dirty="0"/>
              <a:t>右下角服務執行中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8" y="548680"/>
            <a:ext cx="8533457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安裝</a:t>
            </a:r>
            <a:r>
              <a:rPr lang="zh-TW" altLang="en-US" sz="4000" dirty="0">
                <a:latin typeface="標楷體" panose="03000509000000000000" pitchFamily="65" charset="-120"/>
              </a:rPr>
              <a:t>跨瀏覽器安控元件</a:t>
            </a:r>
          </a:p>
        </p:txBody>
      </p:sp>
    </p:spTree>
    <p:extLst>
      <p:ext uri="{BB962C8B-B14F-4D97-AF65-F5344CB8AC3E}">
        <p14:creationId xmlns:p14="http://schemas.microsoft.com/office/powerpoint/2010/main" val="37312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9" b="6898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7.</a:t>
            </a:r>
            <a:r>
              <a:rPr lang="zh-TW" altLang="en-US" sz="2000" dirty="0" smtClean="0"/>
              <a:t>登入</a:t>
            </a:r>
            <a:r>
              <a:rPr lang="zh-TW" altLang="en-US" sz="2000" dirty="0"/>
              <a:t>設備金鑰管理系統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9" y="404664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1988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827584" y="1594966"/>
            <a:ext cx="7408863" cy="3778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4000" b="1" dirty="0" smtClean="0"/>
              <a:t>一、國軍行動</a:t>
            </a:r>
            <a:r>
              <a:rPr lang="zh-TW" altLang="en-US" sz="4000" b="1" dirty="0"/>
              <a:t>入網系統</a:t>
            </a:r>
            <a:r>
              <a:rPr lang="zh-TW" altLang="en-US" sz="4000" b="1" dirty="0" smtClean="0"/>
              <a:t>概述</a:t>
            </a:r>
            <a:endParaRPr lang="en-US" altLang="zh-TW" sz="4000" b="1" dirty="0" smtClean="0"/>
          </a:p>
          <a:p>
            <a:pPr marL="0" indent="0">
              <a:buNone/>
            </a:pPr>
            <a:r>
              <a:rPr lang="zh-TW" altLang="en-US" sz="4000" b="1" dirty="0" smtClean="0"/>
              <a:t>二、憑證系統</a:t>
            </a:r>
            <a:endParaRPr lang="en-US" altLang="zh-TW" sz="4000" b="1" dirty="0" smtClean="0"/>
          </a:p>
          <a:p>
            <a:pPr marL="0" indent="0">
              <a:buNone/>
            </a:pPr>
            <a:r>
              <a:rPr lang="zh-TW" altLang="en-US" sz="4000" b="1" dirty="0" smtClean="0"/>
              <a:t>三</a:t>
            </a:r>
            <a:r>
              <a:rPr lang="zh-TW" altLang="en-US" sz="4000" b="1" dirty="0"/>
              <a:t>、</a:t>
            </a:r>
            <a:r>
              <a:rPr lang="zh-TW" altLang="zh-TW" sz="4000" b="1" dirty="0"/>
              <a:t>行動裝置</a:t>
            </a:r>
            <a:r>
              <a:rPr lang="zh-TW" altLang="en-US" sz="4000" b="1" dirty="0"/>
              <a:t>入網</a:t>
            </a:r>
            <a:endParaRPr lang="en-US" altLang="zh-TW" sz="4000" b="1" dirty="0"/>
          </a:p>
          <a:p>
            <a:pPr marL="0" indent="0">
              <a:buNone/>
            </a:pPr>
            <a:r>
              <a:rPr lang="zh-TW" altLang="en-US" sz="4000" b="1" dirty="0"/>
              <a:t>四</a:t>
            </a:r>
            <a:r>
              <a:rPr lang="zh-TW" altLang="en-US" sz="4000" b="1" dirty="0" smtClean="0"/>
              <a:t>、</a:t>
            </a:r>
            <a:r>
              <a:rPr lang="zh-TW" altLang="zh-TW" sz="4000" b="1" dirty="0" smtClean="0"/>
              <a:t>門禁</a:t>
            </a:r>
            <a:r>
              <a:rPr lang="zh-TW" altLang="en-US" sz="4000" b="1" dirty="0" smtClean="0"/>
              <a:t>管理系統</a:t>
            </a:r>
            <a:r>
              <a:rPr lang="en-US" altLang="zh-TW" sz="4000" b="1" dirty="0" smtClean="0"/>
              <a:t>(</a:t>
            </a:r>
            <a:r>
              <a:rPr lang="zh-TW" altLang="en-US" sz="4000" b="1" dirty="0" smtClean="0"/>
              <a:t>附屬系統</a:t>
            </a:r>
            <a:r>
              <a:rPr lang="en-US" altLang="zh-TW" sz="4000" b="1" dirty="0" smtClean="0"/>
              <a:t>)</a:t>
            </a:r>
            <a:endParaRPr lang="en-US" altLang="zh-TW" sz="4000" b="1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46856" y="-27384"/>
            <a:ext cx="8229600" cy="125253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課程大綱</a:t>
            </a:r>
            <a:endParaRPr lang="zh-TW" altLang="en-US" sz="5400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706" r="-8" b="10538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8.</a:t>
            </a:r>
            <a:r>
              <a:rPr lang="zh-TW" altLang="en-US" sz="2000" dirty="0" smtClean="0"/>
              <a:t>點選</a:t>
            </a:r>
            <a:r>
              <a:rPr lang="zh-TW" altLang="en-US" sz="2000" dirty="0"/>
              <a:t>產生憑證申請檔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8" y="404664"/>
            <a:ext cx="8389441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11643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" b="5690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9.</a:t>
            </a:r>
            <a:r>
              <a:rPr lang="zh-TW" altLang="en-US" sz="2000" dirty="0" smtClean="0"/>
              <a:t>輸入</a:t>
            </a:r>
            <a:r>
              <a:rPr lang="zh-TW" altLang="en-US" sz="2000" dirty="0"/>
              <a:t>裝置序號點選查詢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9" y="476672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37349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0" b="5690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10.</a:t>
            </a:r>
            <a:r>
              <a:rPr lang="zh-TW" altLang="en-US" sz="2000" dirty="0" smtClean="0"/>
              <a:t>在</a:t>
            </a:r>
            <a:r>
              <a:rPr lang="zh-TW" altLang="en-US" sz="2000" dirty="0"/>
              <a:t>欲申請憑證的裝置列表，點選產生憑證申請檔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8" y="476672"/>
            <a:ext cx="8533457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12478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499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11.</a:t>
            </a:r>
            <a:r>
              <a:rPr lang="zh-TW" altLang="en-US" sz="2000" dirty="0" smtClean="0"/>
              <a:t>確認</a:t>
            </a:r>
            <a:r>
              <a:rPr lang="zh-TW" altLang="en-US" sz="2000" dirty="0"/>
              <a:t>裝置資訊正確後，點選確認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9" y="476672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 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29980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6256" r="-8" b="4742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12.</a:t>
            </a:r>
            <a:r>
              <a:rPr lang="zh-TW" altLang="en-US" sz="2000" dirty="0" smtClean="0"/>
              <a:t>稍</a:t>
            </a:r>
            <a:r>
              <a:rPr lang="zh-TW" altLang="en-US" sz="2000" dirty="0"/>
              <a:t>待片刻後，成功產生憑證申請檔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8" y="332656"/>
            <a:ext cx="8640961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40873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8" b="9380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13.</a:t>
            </a:r>
            <a:r>
              <a:rPr lang="zh-TW" altLang="en-US" sz="2000" dirty="0" smtClean="0"/>
              <a:t>點選</a:t>
            </a:r>
            <a:r>
              <a:rPr lang="zh-TW" altLang="en-US" sz="2000" dirty="0"/>
              <a:t>匯出批次申請檔，輸入查詢條件後點選查詢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8" y="404664"/>
            <a:ext cx="8461449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</p:spTree>
    <p:extLst>
      <p:ext uri="{BB962C8B-B14F-4D97-AF65-F5344CB8AC3E}">
        <p14:creationId xmlns:p14="http://schemas.microsoft.com/office/powerpoint/2010/main" val="339814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 b="10640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>
                <a:latin typeface="標楷體" panose="03000509000000000000" pitchFamily="65" charset="-120"/>
              </a:rPr>
              <a:t>14.</a:t>
            </a:r>
            <a:r>
              <a:rPr lang="zh-TW" altLang="en-US" sz="2000" dirty="0" smtClean="0">
                <a:latin typeface="標楷體" panose="03000509000000000000" pitchFamily="65" charset="-120"/>
              </a:rPr>
              <a:t>確認</a:t>
            </a:r>
            <a:r>
              <a:rPr lang="zh-TW" altLang="en-US" sz="2000" dirty="0">
                <a:latin typeface="標楷體" panose="03000509000000000000" pitchFamily="65" charset="-120"/>
              </a:rPr>
              <a:t>卡號對應裝置資訊與卡號後，點選全部匯出</a:t>
            </a:r>
            <a:endParaRPr lang="en-US" sz="2000" dirty="0">
              <a:latin typeface="標楷體" panose="03000509000000000000" pitchFamily="65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85800" y="476672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產</a:t>
            </a:r>
            <a:r>
              <a:rPr lang="zh-TW" altLang="en-US" sz="4000" dirty="0">
                <a:latin typeface="標楷體" panose="03000509000000000000" pitchFamily="65" charset="-120"/>
              </a:rPr>
              <a:t>製金鑰與憑證申請檔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63396EB-A4EE-4718-98B0-CC2B752FE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661248"/>
            <a:ext cx="8229600" cy="30359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smtClean="0"/>
              <a:t>15.</a:t>
            </a:r>
            <a:r>
              <a:rPr lang="zh-TW" altLang="en-US" sz="2000" dirty="0" smtClean="0"/>
              <a:t>請</a:t>
            </a:r>
            <a:r>
              <a:rPr lang="zh-TW" altLang="en-US" sz="2000" dirty="0"/>
              <a:t>將匯出的檔案送交到</a:t>
            </a:r>
            <a:r>
              <a:rPr lang="en-US" altLang="zh-TW" sz="2000" dirty="0"/>
              <a:t>MCA</a:t>
            </a:r>
            <a:r>
              <a:rPr lang="zh-TW" altLang="en-US" sz="2000" dirty="0"/>
              <a:t>申請憑證，取得憑證檔後再執行下頁步驟</a:t>
            </a:r>
          </a:p>
        </p:txBody>
      </p:sp>
    </p:spTree>
    <p:extLst>
      <p:ext uri="{BB962C8B-B14F-4D97-AF65-F5344CB8AC3E}">
        <p14:creationId xmlns:p14="http://schemas.microsoft.com/office/powerpoint/2010/main" val="4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" b="10521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7772400" cy="304800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16.</a:t>
            </a:r>
            <a:r>
              <a:rPr lang="zh-TW" altLang="en-US" sz="2000" dirty="0" smtClean="0"/>
              <a:t>點選</a:t>
            </a:r>
            <a:r>
              <a:rPr lang="zh-TW" altLang="en-US" sz="2000" dirty="0"/>
              <a:t>匯入批次申請檔，選擇檔案後，點選匯入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9" y="476672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匯入</a:t>
            </a:r>
            <a:r>
              <a:rPr lang="zh-TW" altLang="en-US" sz="4000" dirty="0">
                <a:latin typeface="標楷體" panose="03000509000000000000" pitchFamily="65" charset="-120"/>
              </a:rPr>
              <a:t>憑證至系統</a:t>
            </a:r>
          </a:p>
        </p:txBody>
      </p:sp>
    </p:spTree>
    <p:extLst>
      <p:ext uri="{BB962C8B-B14F-4D97-AF65-F5344CB8AC3E}">
        <p14:creationId xmlns:p14="http://schemas.microsoft.com/office/powerpoint/2010/main" val="945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196" r="-8" b="10910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557338"/>
            <a:ext cx="8206680" cy="287486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zh-TW" altLang="en-US" sz="2000" dirty="0"/>
              <a:t>點選匯入</a:t>
            </a:r>
            <a:r>
              <a:rPr lang="en-US" altLang="zh-TW" sz="2000" dirty="0"/>
              <a:t>MicroSD</a:t>
            </a:r>
            <a:r>
              <a:rPr lang="zh-TW" altLang="en-US" sz="2000" dirty="0"/>
              <a:t>卡，插入</a:t>
            </a:r>
            <a:r>
              <a:rPr lang="en-US" altLang="zh-TW" sz="2000" dirty="0"/>
              <a:t>MicroSD</a:t>
            </a:r>
            <a:r>
              <a:rPr lang="zh-TW" altLang="en-US" sz="2000" dirty="0"/>
              <a:t>卡點選匯入，系統將匯入對應憑證</a:t>
            </a:r>
            <a:endParaRPr 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3039" y="404664"/>
            <a:ext cx="8137922" cy="478631"/>
          </a:xfrm>
        </p:spPr>
        <p:txBody>
          <a:bodyPr anchor="b">
            <a:no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憑證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申請</a:t>
            </a:r>
            <a:r>
              <a:rPr lang="en-US" altLang="zh-TW" sz="4000" dirty="0" smtClean="0">
                <a:latin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</a:rPr>
              <a:t>匯入</a:t>
            </a:r>
            <a:r>
              <a:rPr lang="zh-TW" altLang="en-US" sz="4000" dirty="0">
                <a:latin typeface="標楷體" panose="03000509000000000000" pitchFamily="65" charset="-120"/>
              </a:rPr>
              <a:t>憑證至</a:t>
            </a:r>
            <a:r>
              <a:rPr lang="en-US" altLang="zh-TW" sz="4000" dirty="0">
                <a:latin typeface="標楷體" panose="03000509000000000000" pitchFamily="65" charset="-120"/>
              </a:rPr>
              <a:t>MicroSD</a:t>
            </a:r>
            <a:r>
              <a:rPr lang="zh-TW" altLang="en-US" sz="4000" dirty="0">
                <a:latin typeface="標楷體" panose="03000509000000000000" pitchFamily="65" charset="-120"/>
              </a:rPr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11569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043608" y="2348881"/>
            <a:ext cx="7056437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 smtClean="0"/>
              <a:t>第</a:t>
            </a:r>
            <a:r>
              <a:rPr lang="zh-TW" altLang="en-US" sz="5400" b="1" dirty="0"/>
              <a:t>三</a:t>
            </a:r>
            <a:r>
              <a:rPr lang="zh-TW" altLang="en-US" sz="5400" b="1" dirty="0" smtClean="0"/>
              <a:t>章</a:t>
            </a:r>
            <a:endParaRPr lang="en-US" altLang="zh-TW" sz="5400" b="1" dirty="0" smtClean="0"/>
          </a:p>
          <a:p>
            <a:pPr marL="0" indent="0" algn="ctr">
              <a:buNone/>
            </a:pPr>
            <a:r>
              <a:rPr lang="zh-TW" altLang="zh-TW" sz="5400" b="1" dirty="0"/>
              <a:t>行動裝置</a:t>
            </a:r>
            <a:r>
              <a:rPr lang="zh-TW" altLang="en-US" sz="5400" b="1" dirty="0"/>
              <a:t>入網</a:t>
            </a:r>
            <a:endParaRPr lang="en-US" altLang="zh-TW" sz="5400" b="1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31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043608" y="2348881"/>
            <a:ext cx="7056437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 smtClean="0"/>
              <a:t>第一章</a:t>
            </a:r>
            <a:endParaRPr lang="en-US" altLang="zh-TW" sz="5400" b="1" dirty="0" smtClean="0"/>
          </a:p>
          <a:p>
            <a:pPr marL="0" indent="0">
              <a:buNone/>
            </a:pPr>
            <a:r>
              <a:rPr lang="zh-TW" altLang="en-US" sz="5400" b="1" dirty="0"/>
              <a:t>國軍行動入網系統概述</a:t>
            </a:r>
            <a:endParaRPr lang="en-US" altLang="zh-TW" sz="5400" b="1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89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49FE3-74A6-4679-A0D8-625DED6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796950"/>
          </a:xfrm>
        </p:spPr>
        <p:txBody>
          <a:bodyPr/>
          <a:lstStyle/>
          <a:p>
            <a:r>
              <a:rPr lang="zh-TW" altLang="en-US" dirty="0"/>
              <a:t>系統架構圖</a:t>
            </a:r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8B096B36-01D7-495E-B67A-8F30C8497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8" y="1417638"/>
            <a:ext cx="7290643" cy="5061713"/>
          </a:xfrm>
        </p:spPr>
      </p:pic>
    </p:spTree>
    <p:extLst>
      <p:ext uri="{BB962C8B-B14F-4D97-AF65-F5344CB8AC3E}">
        <p14:creationId xmlns:p14="http://schemas.microsoft.com/office/powerpoint/2010/main" val="39798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43BF39A9-912E-4704-8540-B503E7B4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260339"/>
            <a:ext cx="2828640" cy="3145868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7C3520F-EBED-44AD-80CF-B6F30B0DA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7100" y="1203322"/>
            <a:ext cx="4974356" cy="2957725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328" y="5579812"/>
            <a:ext cx="4360312" cy="379092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b="1" dirty="0" smtClean="0"/>
              <a:t>1.</a:t>
            </a:r>
            <a:r>
              <a:rPr lang="zh-TW" altLang="en-US" sz="2000" b="1" dirty="0" smtClean="0"/>
              <a:t>以系統管理員</a:t>
            </a:r>
            <a:r>
              <a:rPr lang="zh-TW" altLang="en-US" sz="2000" dirty="0" smtClean="0"/>
              <a:t>執行認證入網程式</a:t>
            </a:r>
            <a:endParaRPr lang="en-US" sz="2000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801F62-85FB-4F81-A013-4C90F5AA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118" y="4289600"/>
            <a:ext cx="2880320" cy="466390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 altLang="zh-TW" sz="2000" b="1" dirty="0" smtClean="0"/>
              <a:t>2.</a:t>
            </a:r>
            <a:r>
              <a:rPr lang="zh-TW" altLang="en-US" sz="2000" b="1" dirty="0" smtClean="0"/>
              <a:t>點選</a:t>
            </a:r>
            <a:r>
              <a:rPr lang="zh-TW" altLang="en-US" sz="2000" b="1" dirty="0"/>
              <a:t>右上角設定按鈕</a:t>
            </a:r>
            <a:endParaRPr lang="en-US" sz="2000" b="1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80926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Windows</a:t>
            </a:r>
            <a:r>
              <a:rPr lang="zh-TW" altLang="en-US" dirty="0"/>
              <a:t>入網 </a:t>
            </a:r>
            <a:r>
              <a:rPr lang="en-US" altLang="zh-TW" dirty="0"/>
              <a:t>–</a:t>
            </a:r>
            <a:r>
              <a:rPr lang="zh-TW" altLang="en-US" dirty="0"/>
              <a:t> 環境設定</a:t>
            </a:r>
          </a:p>
        </p:txBody>
      </p:sp>
    </p:spTree>
    <p:extLst>
      <p:ext uri="{BB962C8B-B14F-4D97-AF65-F5344CB8AC3E}">
        <p14:creationId xmlns:p14="http://schemas.microsoft.com/office/powerpoint/2010/main" val="21793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2" t="899" r="-10361" b="8455"/>
          <a:stretch/>
        </p:blipFill>
        <p:spPr>
          <a:xfrm>
            <a:off x="685800" y="1946566"/>
            <a:ext cx="7772400" cy="34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584" y="5661248"/>
            <a:ext cx="7772400" cy="40640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>
                <a:latin typeface="標楷體" panose="03000509000000000000" pitchFamily="65" charset="-120"/>
              </a:rPr>
              <a:t>3.</a:t>
            </a:r>
            <a:r>
              <a:rPr lang="zh-TW" altLang="en-US" sz="2000" dirty="0" smtClean="0">
                <a:latin typeface="標楷體" panose="03000509000000000000" pitchFamily="65" charset="-120"/>
              </a:rPr>
              <a:t>輸入</a:t>
            </a:r>
            <a:r>
              <a:rPr lang="en-US" altLang="zh-TW" sz="2000" dirty="0">
                <a:latin typeface="標楷體" panose="03000509000000000000" pitchFamily="65" charset="-120"/>
              </a:rPr>
              <a:t>PIN</a:t>
            </a:r>
            <a:r>
              <a:rPr lang="zh-TW" altLang="en-US" sz="2000" dirty="0">
                <a:latin typeface="標楷體" panose="03000509000000000000" pitchFamily="65" charset="-120"/>
              </a:rPr>
              <a:t>碼後，點選確定，並關閉程式</a:t>
            </a:r>
            <a:endParaRPr lang="en-US" sz="2000" dirty="0">
              <a:latin typeface="標楷體" panose="03000509000000000000" pitchFamily="65" charset="-120"/>
            </a:endParaRPr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EB16D863-EFFC-4817-B317-3D773040B419}"/>
              </a:ext>
            </a:extLst>
          </p:cNvPr>
          <p:cNvSpPr txBox="1">
            <a:spLocks/>
          </p:cNvSpPr>
          <p:nvPr/>
        </p:nvSpPr>
        <p:spPr bwMode="auto">
          <a:xfrm>
            <a:off x="502443" y="-1008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kern="0" smtClean="0"/>
              <a:t>Windows</a:t>
            </a:r>
            <a:r>
              <a:rPr lang="zh-TW" altLang="en-US" kern="0" smtClean="0"/>
              <a:t>入網 </a:t>
            </a:r>
            <a:r>
              <a:rPr lang="en-US" altLang="zh-TW" kern="0" smtClean="0"/>
              <a:t>–</a:t>
            </a:r>
            <a:r>
              <a:rPr lang="zh-TW" altLang="en-US" kern="0" smtClean="0"/>
              <a:t> 認證入網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9466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B16D863-EFFC-4817-B317-3D773040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-100813"/>
            <a:ext cx="8229600" cy="1143000"/>
          </a:xfrm>
        </p:spPr>
        <p:txBody>
          <a:bodyPr/>
          <a:lstStyle/>
          <a:p>
            <a:r>
              <a:rPr lang="en-US" altLang="zh-TW" dirty="0"/>
              <a:t>Windows</a:t>
            </a:r>
            <a:r>
              <a:rPr lang="zh-TW" altLang="en-US" dirty="0"/>
              <a:t>入網 </a:t>
            </a:r>
            <a:r>
              <a:rPr lang="en-US" altLang="zh-TW" dirty="0"/>
              <a:t>–</a:t>
            </a:r>
            <a:r>
              <a:rPr lang="zh-TW" altLang="en-US" dirty="0"/>
              <a:t> 認證入網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4D5134-ED75-4986-B79B-4CDBF303E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11610"/>
          <a:stretch/>
        </p:blipFill>
        <p:spPr>
          <a:xfrm>
            <a:off x="500094" y="2150713"/>
            <a:ext cx="2496312" cy="2555579"/>
          </a:xfrm>
          <a:prstGeom prst="rect">
            <a:avLst/>
          </a:prstGeom>
          <a:noFill/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7E21B7D1-9F29-4489-8BD7-35B86A8986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0"/>
          <a:stretch/>
        </p:blipFill>
        <p:spPr>
          <a:xfrm>
            <a:off x="3140487" y="2151211"/>
            <a:ext cx="2496312" cy="2555579"/>
          </a:xfrm>
          <a:prstGeom prst="rect">
            <a:avLst/>
          </a:prstGeom>
          <a:noFill/>
        </p:spPr>
      </p:pic>
      <p:pic>
        <p:nvPicPr>
          <p:cNvPr id="9" name="圖片版面配置區 8" descr="一張含有 文字, 牆, 室內, 白色 的圖片&#10;&#10;自動產生的描述">
            <a:extLst>
              <a:ext uri="{FF2B5EF4-FFF2-40B4-BE49-F238E27FC236}">
                <a16:creationId xmlns:a16="http://schemas.microsoft.com/office/drawing/2014/main" id="{3D396854-2DA3-422F-8802-D18437DF8C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4" b="11624"/>
          <a:stretch>
            <a:fillRect/>
          </a:stretch>
        </p:blipFill>
        <p:spPr>
          <a:xfrm>
            <a:off x="5778103" y="2151211"/>
            <a:ext cx="2496740" cy="255508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826C001-B424-419A-90BE-40E32F31ED7C}"/>
              </a:ext>
            </a:extLst>
          </p:cNvPr>
          <p:cNvSpPr txBox="1">
            <a:spLocks/>
          </p:cNvSpPr>
          <p:nvPr/>
        </p:nvSpPr>
        <p:spPr>
          <a:xfrm>
            <a:off x="502443" y="4838885"/>
            <a:ext cx="2496312" cy="71913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一張</a:t>
            </a:r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已入憑證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MicroSD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晶片卡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452BCD-E792-43D4-88EB-12119CD808F6}"/>
              </a:ext>
            </a:extLst>
          </p:cNvPr>
          <p:cNvSpPr txBox="1">
            <a:spLocks/>
          </p:cNvSpPr>
          <p:nvPr/>
        </p:nvSpPr>
        <p:spPr>
          <a:xfrm>
            <a:off x="3140487" y="4838885"/>
            <a:ext cx="2637616" cy="71913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1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MicroSD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插入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SD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轉接卡</a:t>
            </a:r>
            <a:endParaRPr 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606826D-FE4E-46D6-964F-C3E1CF9244C3}"/>
              </a:ext>
            </a:extLst>
          </p:cNvPr>
          <p:cNvSpPr txBox="1">
            <a:spLocks/>
          </p:cNvSpPr>
          <p:nvPr/>
        </p:nvSpPr>
        <p:spPr>
          <a:xfrm>
            <a:off x="5778531" y="4838885"/>
            <a:ext cx="2496312" cy="71913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插入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設備的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SD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插槽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58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b="19775"/>
          <a:stretch/>
        </p:blipFill>
        <p:spPr>
          <a:xfrm>
            <a:off x="496480" y="1340768"/>
            <a:ext cx="4518314" cy="201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24" y="3549386"/>
            <a:ext cx="4483918" cy="40640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7.</a:t>
            </a:r>
            <a:r>
              <a:rPr lang="zh-TW" altLang="en-US" sz="2000" dirty="0" smtClean="0"/>
              <a:t>執行</a:t>
            </a:r>
            <a:r>
              <a:rPr lang="zh-TW" altLang="en-US" sz="2000" dirty="0"/>
              <a:t>認證入網程式，點選認證入網</a:t>
            </a:r>
            <a:endParaRPr lang="en-US" sz="2000" dirty="0"/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EB16D863-EFFC-4817-B317-3D773040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-100813"/>
            <a:ext cx="8229600" cy="1143000"/>
          </a:xfrm>
        </p:spPr>
        <p:txBody>
          <a:bodyPr/>
          <a:lstStyle/>
          <a:p>
            <a:r>
              <a:rPr lang="en-US" altLang="zh-TW" dirty="0"/>
              <a:t>Windows</a:t>
            </a:r>
            <a:r>
              <a:rPr lang="zh-TW" altLang="en-US" dirty="0"/>
              <a:t>入網 </a:t>
            </a:r>
            <a:r>
              <a:rPr lang="en-US" altLang="zh-TW" dirty="0"/>
              <a:t>–</a:t>
            </a:r>
            <a:r>
              <a:rPr lang="zh-TW" altLang="en-US" dirty="0"/>
              <a:t> 認證入網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3" b="12633"/>
          <a:stretch/>
        </p:blipFill>
        <p:spPr>
          <a:xfrm>
            <a:off x="3663161" y="4146805"/>
            <a:ext cx="4276859" cy="190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3203848" y="6165304"/>
            <a:ext cx="568863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450"/>
              </a:spcAft>
            </a:pPr>
            <a:r>
              <a:rPr lang="en-US" altLang="zh-TW" sz="2000" kern="0" dirty="0" smtClean="0"/>
              <a:t>8.</a:t>
            </a:r>
            <a:r>
              <a:rPr lang="zh-TW" altLang="en-US" sz="2000" kern="0" dirty="0" smtClean="0"/>
              <a:t>入網認證通過後，出現遠端桌面畫面，點選連線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836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4683869"/>
            <a:ext cx="3529412" cy="406400"/>
          </a:xfrm>
        </p:spPr>
        <p:txBody>
          <a:bodyPr>
            <a:noAutofit/>
          </a:bodyPr>
          <a:lstStyle/>
          <a:p>
            <a:pPr algn="l">
              <a:spcAft>
                <a:spcPts val="450"/>
              </a:spcAft>
            </a:pPr>
            <a:r>
              <a:rPr lang="en-US" altLang="zh-TW" sz="2000" dirty="0" smtClean="0"/>
              <a:t>9.</a:t>
            </a:r>
            <a:r>
              <a:rPr lang="zh-TW" altLang="en-US" sz="2000" dirty="0" smtClean="0"/>
              <a:t>插入國軍</a:t>
            </a:r>
            <a:r>
              <a:rPr lang="en-US" altLang="zh-TW" sz="2000" dirty="0" smtClean="0"/>
              <a:t>IC</a:t>
            </a:r>
            <a:r>
              <a:rPr lang="zh-TW" altLang="en-US" sz="2000" dirty="0" smtClean="0"/>
              <a:t>卡後，</a:t>
            </a:r>
            <a:endParaRPr lang="en-US" altLang="zh-TW" sz="2000" dirty="0" smtClean="0"/>
          </a:p>
          <a:p>
            <a:pPr algn="l">
              <a:spcAft>
                <a:spcPts val="450"/>
              </a:spcAft>
            </a:pPr>
            <a:r>
              <a:rPr lang="zh-TW" altLang="en-US" sz="2000" dirty="0" smtClean="0"/>
              <a:t>   畫面上出現</a:t>
            </a:r>
            <a:endParaRPr lang="en-US" altLang="zh-TW" sz="2000" dirty="0" smtClean="0"/>
          </a:p>
          <a:p>
            <a:pPr algn="l">
              <a:spcAft>
                <a:spcPts val="450"/>
              </a:spcAft>
            </a:pPr>
            <a:r>
              <a:rPr lang="zh-TW" altLang="en-US" sz="2000" dirty="0" smtClean="0"/>
              <a:t>   國軍</a:t>
            </a:r>
            <a:r>
              <a:rPr lang="en-US" altLang="zh-TW" sz="2000" dirty="0" smtClean="0"/>
              <a:t>IC</a:t>
            </a:r>
            <a:r>
              <a:rPr lang="zh-TW" altLang="en-US" sz="2000" dirty="0" smtClean="0"/>
              <a:t>卡的憑證，</a:t>
            </a:r>
            <a:endParaRPr lang="en-US" altLang="zh-TW" sz="2000" dirty="0" smtClean="0"/>
          </a:p>
          <a:p>
            <a:pPr algn="l">
              <a:spcAft>
                <a:spcPts val="450"/>
              </a:spcAft>
            </a:pPr>
            <a:r>
              <a:rPr lang="zh-TW" altLang="en-US" sz="2000" dirty="0" smtClean="0"/>
              <a:t>   點選</a:t>
            </a:r>
            <a:r>
              <a:rPr lang="zh-TW" altLang="en-US" sz="2000" dirty="0"/>
              <a:t>後</a:t>
            </a:r>
            <a:r>
              <a:rPr lang="zh-TW" altLang="en-US" sz="2000" dirty="0" smtClean="0"/>
              <a:t>，輸入</a:t>
            </a:r>
            <a:r>
              <a:rPr lang="en-US" altLang="zh-TW" sz="2000" dirty="0"/>
              <a:t>PIN</a:t>
            </a:r>
            <a:r>
              <a:rPr lang="zh-TW" altLang="en-US" sz="2000" dirty="0"/>
              <a:t>碼</a:t>
            </a:r>
            <a:r>
              <a:rPr lang="zh-TW" altLang="en-US" sz="2000" dirty="0" smtClean="0"/>
              <a:t>，</a:t>
            </a:r>
            <a:endParaRPr lang="en-US" altLang="zh-TW" sz="2000" dirty="0" smtClean="0"/>
          </a:p>
          <a:p>
            <a:pPr algn="l">
              <a:spcAft>
                <a:spcPts val="450"/>
              </a:spcAft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altLang="en-US" sz="2000" dirty="0" smtClean="0"/>
              <a:t>按下</a:t>
            </a:r>
            <a:r>
              <a:rPr lang="zh-TW" altLang="en-US" sz="2000" dirty="0"/>
              <a:t>確定</a:t>
            </a:r>
            <a:endParaRPr lang="en-US" sz="2000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EB16D863-EFFC-4817-B317-3D773040B419}"/>
              </a:ext>
            </a:extLst>
          </p:cNvPr>
          <p:cNvSpPr txBox="1">
            <a:spLocks/>
          </p:cNvSpPr>
          <p:nvPr/>
        </p:nvSpPr>
        <p:spPr bwMode="auto">
          <a:xfrm>
            <a:off x="502443" y="-1008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kern="0" dirty="0" smtClean="0"/>
              <a:t>Windows</a:t>
            </a:r>
            <a:r>
              <a:rPr lang="zh-TW" altLang="en-US" kern="0" dirty="0" smtClean="0"/>
              <a:t>入網 </a:t>
            </a:r>
            <a:r>
              <a:rPr lang="en-US" altLang="zh-TW" kern="0" dirty="0" smtClean="0"/>
              <a:t>–</a:t>
            </a:r>
            <a:r>
              <a:rPr lang="zh-TW" altLang="en-US" kern="0" dirty="0" smtClean="0"/>
              <a:t> 認證入網</a:t>
            </a:r>
            <a:endParaRPr lang="zh-TW" altLang="en-US" kern="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27485"/>
            <a:ext cx="2472512" cy="34563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85" y="1430685"/>
            <a:ext cx="4591050" cy="352425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4617243" y="5039307"/>
            <a:ext cx="3886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450"/>
              </a:spcAft>
            </a:pPr>
            <a:r>
              <a:rPr lang="en-US" altLang="zh-TW" sz="2000" kern="0" dirty="0" smtClean="0">
                <a:latin typeface="標楷體" panose="03000509000000000000" pitchFamily="65" charset="-120"/>
              </a:rPr>
              <a:t>10.</a:t>
            </a:r>
            <a:r>
              <a:rPr lang="zh-TW" altLang="en-US" sz="2000" kern="0" dirty="0" smtClean="0">
                <a:latin typeface="標楷體" panose="03000509000000000000" pitchFamily="65" charset="-120"/>
              </a:rPr>
              <a:t>若驗證通過，顯示歡迎畫面</a:t>
            </a:r>
            <a:endParaRPr lang="en-US" sz="2000" kern="0" dirty="0">
              <a:latin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920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 b="72207"/>
          <a:stretch/>
        </p:blipFill>
        <p:spPr>
          <a:xfrm>
            <a:off x="457200" y="2260602"/>
            <a:ext cx="5321527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9632" y="5085184"/>
            <a:ext cx="3312368" cy="40640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>
                <a:latin typeface="標楷體" panose="03000509000000000000" pitchFamily="65" charset="-120"/>
              </a:rPr>
              <a:t>1.</a:t>
            </a:r>
            <a:r>
              <a:rPr lang="zh-TW" altLang="en-US" sz="2000" dirty="0" smtClean="0">
                <a:latin typeface="標楷體" panose="03000509000000000000" pitchFamily="65" charset="-120"/>
              </a:rPr>
              <a:t>開啟 </a:t>
            </a:r>
            <a:r>
              <a:rPr lang="zh-TW" altLang="en-US" sz="2000" dirty="0">
                <a:latin typeface="標楷體" panose="03000509000000000000" pitchFamily="65" charset="-120"/>
              </a:rPr>
              <a:t>入網認證 </a:t>
            </a:r>
            <a:r>
              <a:rPr lang="en-US" altLang="zh-TW" sz="2000" dirty="0">
                <a:latin typeface="標楷體" panose="03000509000000000000" pitchFamily="65" charset="-120"/>
              </a:rPr>
              <a:t>APP</a:t>
            </a:r>
            <a:endParaRPr lang="en-US" sz="2000" dirty="0">
              <a:latin typeface="標楷體" panose="03000509000000000000" pitchFamily="65" charset="-12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256080"/>
            <a:ext cx="8229600" cy="652934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Android</a:t>
            </a:r>
            <a:r>
              <a:rPr lang="zh-TW" altLang="en-US" dirty="0"/>
              <a:t>入網 </a:t>
            </a:r>
            <a:r>
              <a:rPr lang="en-US" altLang="zh-TW" dirty="0"/>
              <a:t>–</a:t>
            </a:r>
            <a:r>
              <a:rPr lang="zh-TW" altLang="en-US" dirty="0"/>
              <a:t> 環境設定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95" y="1139439"/>
            <a:ext cx="2686050" cy="372427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5891895" y="5063157"/>
            <a:ext cx="3010761" cy="85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450"/>
              </a:spcAft>
            </a:pPr>
            <a:r>
              <a:rPr lang="en-US" altLang="zh-TW" sz="2000" kern="0" dirty="0" smtClean="0"/>
              <a:t>2.</a:t>
            </a:r>
            <a:r>
              <a:rPr lang="zh-TW" altLang="en-US" sz="2000" kern="0" dirty="0" smtClean="0"/>
              <a:t>開啟 認證入網 </a:t>
            </a:r>
            <a:r>
              <a:rPr lang="en-US" altLang="zh-TW" sz="2000" kern="0" dirty="0" smtClean="0"/>
              <a:t>APP</a:t>
            </a:r>
            <a:r>
              <a:rPr lang="zh-TW" altLang="en-US" sz="2000" kern="0" dirty="0" smtClean="0"/>
              <a:t>，</a:t>
            </a:r>
            <a:endParaRPr lang="en-US" altLang="zh-TW" sz="2000" kern="0" dirty="0" smtClean="0"/>
          </a:p>
          <a:p>
            <a:pPr>
              <a:spcAft>
                <a:spcPts val="450"/>
              </a:spcAft>
            </a:pPr>
            <a:r>
              <a:rPr lang="zh-TW" altLang="en-US" sz="2000" kern="0" dirty="0" smtClean="0"/>
              <a:t>點選認證入網按鈕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1923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2" t="276" r="-16093" b="71850"/>
          <a:stretch/>
        </p:blipFill>
        <p:spPr>
          <a:xfrm>
            <a:off x="-108520" y="1340768"/>
            <a:ext cx="5093681" cy="2274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3843844"/>
            <a:ext cx="4824536" cy="40640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3.</a:t>
            </a:r>
            <a:r>
              <a:rPr lang="zh-TW" altLang="en-US" sz="2000" dirty="0" smtClean="0"/>
              <a:t>畫面</a:t>
            </a:r>
            <a:r>
              <a:rPr lang="zh-TW" altLang="en-US" sz="2000" dirty="0"/>
              <a:t>自動跳轉連線中，進行認證入網</a:t>
            </a:r>
            <a:endParaRPr lang="en-US" altLang="zh-TW" sz="2000" dirty="0"/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57200" y="256080"/>
            <a:ext cx="8229600" cy="652934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Android</a:t>
            </a:r>
            <a:r>
              <a:rPr lang="zh-TW" altLang="en-US" dirty="0"/>
              <a:t>入網 </a:t>
            </a:r>
            <a:r>
              <a:rPr lang="en-US" altLang="zh-TW" dirty="0"/>
              <a:t>–</a:t>
            </a:r>
            <a:r>
              <a:rPr lang="zh-TW" altLang="en-US" dirty="0"/>
              <a:t> 環境設定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340768"/>
            <a:ext cx="2847975" cy="368617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5148064" y="5026943"/>
            <a:ext cx="41575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spcAft>
                <a:spcPts val="450"/>
              </a:spcAft>
            </a:pPr>
            <a:r>
              <a:rPr lang="en-US" altLang="zh-TW" sz="2000" kern="0" dirty="0" smtClean="0"/>
              <a:t>4.</a:t>
            </a:r>
            <a:r>
              <a:rPr lang="zh-TW" altLang="en-US" sz="2000" kern="0" dirty="0" smtClean="0"/>
              <a:t>若入網驗證通過，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 畫面自動跳轉至 </a:t>
            </a:r>
            <a:r>
              <a:rPr lang="en-US" altLang="zh-TW" sz="2000" kern="0" dirty="0" smtClean="0"/>
              <a:t>VDI</a:t>
            </a:r>
            <a:r>
              <a:rPr lang="zh-TW" altLang="en-US" sz="2000" kern="0" dirty="0" smtClean="0"/>
              <a:t> </a:t>
            </a:r>
            <a:r>
              <a:rPr lang="en-US" altLang="zh-TW" sz="2000" kern="0" dirty="0" smtClean="0"/>
              <a:t>APP</a:t>
            </a:r>
            <a:r>
              <a:rPr lang="zh-TW" altLang="en-US" sz="2000" kern="0" dirty="0" smtClean="0"/>
              <a:t>，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 輸入國軍</a:t>
            </a:r>
            <a:r>
              <a:rPr lang="en-US" altLang="zh-TW" sz="2000" kern="0" dirty="0" smtClean="0"/>
              <a:t>IC</a:t>
            </a:r>
            <a:r>
              <a:rPr lang="zh-TW" altLang="en-US" sz="2000" kern="0" dirty="0" smtClean="0"/>
              <a:t>卡</a:t>
            </a:r>
            <a:r>
              <a:rPr lang="en-US" altLang="zh-TW" sz="2000" kern="0" dirty="0" smtClean="0"/>
              <a:t>PIN</a:t>
            </a:r>
            <a:r>
              <a:rPr lang="zh-TW" altLang="en-US" sz="2000" kern="0" dirty="0" smtClean="0"/>
              <a:t>碼後點選登入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3761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B33E9B-9663-43E0-A860-66895E85B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5" b="39455"/>
          <a:stretch/>
        </p:blipFill>
        <p:spPr>
          <a:xfrm>
            <a:off x="611560" y="1340768"/>
            <a:ext cx="5093681" cy="2274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7664" y="3789040"/>
            <a:ext cx="2708620" cy="93610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5.</a:t>
            </a:r>
            <a:r>
              <a:rPr lang="zh-TW" altLang="en-US" sz="2000" dirty="0" smtClean="0"/>
              <a:t>提示</a:t>
            </a:r>
            <a:r>
              <a:rPr lang="zh-TW" altLang="en-US" sz="2000" dirty="0"/>
              <a:t>感應卡片畫面</a:t>
            </a:r>
            <a:r>
              <a:rPr lang="zh-TW" altLang="en-US" sz="2000" dirty="0" smtClean="0"/>
              <a:t>，</a:t>
            </a:r>
            <a:endParaRPr lang="en-US" altLang="zh-TW" sz="2000" dirty="0" smtClean="0"/>
          </a:p>
          <a:p>
            <a:pPr>
              <a:spcAft>
                <a:spcPts val="450"/>
              </a:spcAft>
            </a:pPr>
            <a:r>
              <a:rPr lang="zh-TW" altLang="en-US" sz="2000" dirty="0" smtClean="0"/>
              <a:t>此時</a:t>
            </a:r>
            <a:r>
              <a:rPr lang="zh-TW" altLang="en-US" sz="2000" dirty="0"/>
              <a:t>將卡片靠卡</a:t>
            </a:r>
            <a:r>
              <a:rPr lang="zh-TW" altLang="en-US" sz="2000" dirty="0" smtClean="0"/>
              <a:t>至</a:t>
            </a:r>
            <a:endParaRPr lang="en-US" altLang="zh-TW" sz="2000" dirty="0" smtClean="0"/>
          </a:p>
          <a:p>
            <a:pPr>
              <a:spcAft>
                <a:spcPts val="450"/>
              </a:spcAft>
            </a:pPr>
            <a:r>
              <a:rPr lang="zh-TW" altLang="en-US" sz="2000" dirty="0" smtClean="0"/>
              <a:t>裝置</a:t>
            </a:r>
            <a:r>
              <a:rPr lang="zh-TW" altLang="en-US" sz="2000" dirty="0"/>
              <a:t>背面感應處</a:t>
            </a:r>
            <a:endParaRPr lang="en-US" sz="2000" dirty="0"/>
          </a:p>
        </p:txBody>
      </p:sp>
      <p:sp>
        <p:nvSpPr>
          <p:cNvPr id="6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kern="0" dirty="0" smtClean="0"/>
              <a:t>Android</a:t>
            </a:r>
            <a:r>
              <a:rPr lang="zh-TW" altLang="en-US" kern="0" dirty="0" smtClean="0"/>
              <a:t>入網 </a:t>
            </a:r>
            <a:r>
              <a:rPr lang="en-US" altLang="zh-TW" kern="0" dirty="0" smtClean="0"/>
              <a:t>–</a:t>
            </a:r>
            <a:r>
              <a:rPr lang="zh-TW" altLang="en-US" kern="0" dirty="0" smtClean="0"/>
              <a:t> 環境設定</a:t>
            </a:r>
            <a:endParaRPr lang="zh-TW" altLang="en-US" kern="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340768"/>
            <a:ext cx="2232248" cy="431491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5580112" y="5655680"/>
            <a:ext cx="324036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450"/>
              </a:spcAft>
            </a:pPr>
            <a:r>
              <a:rPr lang="en-US" altLang="zh-TW" sz="2000" kern="0" dirty="0" smtClean="0"/>
              <a:t>6.</a:t>
            </a:r>
            <a:r>
              <a:rPr lang="zh-TW" altLang="en-US" sz="2000" kern="0" dirty="0" smtClean="0"/>
              <a:t>若卡片驗證通過，</a:t>
            </a:r>
            <a:endParaRPr lang="en-US" altLang="zh-TW" sz="2000" kern="0" dirty="0" smtClean="0"/>
          </a:p>
          <a:p>
            <a:pPr>
              <a:spcAft>
                <a:spcPts val="450"/>
              </a:spcAft>
            </a:pPr>
            <a:r>
              <a:rPr lang="zh-TW" altLang="en-US" sz="2000" kern="0" dirty="0" smtClean="0"/>
              <a:t>登入至 </a:t>
            </a:r>
            <a:r>
              <a:rPr lang="en-US" altLang="zh-TW" sz="2000" kern="0" dirty="0" smtClean="0"/>
              <a:t>Android VMI</a:t>
            </a:r>
            <a:endParaRPr lang="en-US" altLang="zh-TW" sz="2000" kern="0" dirty="0"/>
          </a:p>
        </p:txBody>
      </p:sp>
    </p:spTree>
    <p:extLst>
      <p:ext uri="{BB962C8B-B14F-4D97-AF65-F5344CB8AC3E}">
        <p14:creationId xmlns:p14="http://schemas.microsoft.com/office/powerpoint/2010/main" val="752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8" y="1520165"/>
            <a:ext cx="2610742" cy="2954261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174" y="4531143"/>
            <a:ext cx="2450224" cy="1252097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en-US" altLang="zh-TW" sz="2000" dirty="0" smtClean="0"/>
              <a:t>7.</a:t>
            </a:r>
            <a:r>
              <a:rPr lang="zh-TW" altLang="en-US" sz="2000" dirty="0" smtClean="0"/>
              <a:t>開啟 </a:t>
            </a:r>
            <a:r>
              <a:rPr lang="en-US" altLang="zh-TW" sz="2000" dirty="0"/>
              <a:t>VMI</a:t>
            </a:r>
            <a:r>
              <a:rPr lang="zh-TW" altLang="en-US" sz="2000" dirty="0"/>
              <a:t> 內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pPr>
              <a:spcAft>
                <a:spcPts val="450"/>
              </a:spcAft>
            </a:pPr>
            <a:r>
              <a:rPr lang="en-US" altLang="zh-TW" sz="2000" dirty="0" smtClean="0"/>
              <a:t>APP</a:t>
            </a:r>
            <a:r>
              <a:rPr lang="zh-TW" altLang="en-US" sz="2000" dirty="0" smtClean="0"/>
              <a:t> </a:t>
            </a:r>
            <a:r>
              <a:rPr lang="zh-TW" altLang="en-US" sz="2000" dirty="0"/>
              <a:t>選單</a:t>
            </a:r>
            <a:r>
              <a:rPr lang="zh-TW" altLang="en-US" sz="2000" dirty="0" smtClean="0"/>
              <a:t>，</a:t>
            </a:r>
            <a:endParaRPr lang="en-US" altLang="zh-TW" sz="2000" dirty="0" smtClean="0"/>
          </a:p>
          <a:p>
            <a:pPr>
              <a:spcAft>
                <a:spcPts val="450"/>
              </a:spcAft>
            </a:pPr>
            <a:r>
              <a:rPr lang="zh-TW" altLang="en-US" sz="2000" dirty="0" smtClean="0"/>
              <a:t>點選 </a:t>
            </a:r>
            <a:r>
              <a:rPr lang="en-US" altLang="zh-TW" sz="2000" dirty="0"/>
              <a:t>RD</a:t>
            </a:r>
            <a:r>
              <a:rPr lang="zh-TW" altLang="en-US" sz="2000" dirty="0"/>
              <a:t> </a:t>
            </a:r>
            <a:r>
              <a:rPr lang="en-US" altLang="zh-TW" sz="2000" dirty="0"/>
              <a:t>Client</a:t>
            </a:r>
            <a:endParaRPr lang="en-US" sz="2000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2CA922AF-BC2F-4340-B77B-3360DEDEF65D}"/>
              </a:ext>
            </a:extLst>
          </p:cNvPr>
          <p:cNvSpPr/>
          <p:nvPr/>
        </p:nvSpPr>
        <p:spPr>
          <a:xfrm rot="1874589">
            <a:off x="1141508" y="2959163"/>
            <a:ext cx="444843" cy="46850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kern="0" dirty="0" smtClean="0"/>
              <a:t>Android</a:t>
            </a:r>
            <a:r>
              <a:rPr lang="zh-TW" altLang="en-US" kern="0" dirty="0" smtClean="0"/>
              <a:t>入網 </a:t>
            </a:r>
            <a:r>
              <a:rPr lang="en-US" altLang="zh-TW" kern="0" dirty="0" smtClean="0"/>
              <a:t>–</a:t>
            </a:r>
            <a:r>
              <a:rPr lang="zh-TW" altLang="en-US" kern="0" dirty="0" smtClean="0"/>
              <a:t> 環境設定</a:t>
            </a:r>
            <a:endParaRPr lang="zh-TW" altLang="en-US" kern="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323114"/>
            <a:ext cx="2435670" cy="365350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3326227" y="5157191"/>
            <a:ext cx="252028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spcAft>
                <a:spcPts val="450"/>
              </a:spcAft>
            </a:pPr>
            <a:r>
              <a:rPr lang="en-US" altLang="zh-TW" sz="2000" kern="0" dirty="0" smtClean="0"/>
              <a:t>8.</a:t>
            </a:r>
            <a:r>
              <a:rPr lang="zh-TW" altLang="en-US" sz="2000" kern="0" dirty="0" smtClean="0"/>
              <a:t>依照畫面提示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 感應卡片，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將卡片靠卡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至裝置背面感應處</a:t>
            </a:r>
            <a:endParaRPr lang="en-US" sz="2000" kern="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00" y="1335623"/>
            <a:ext cx="2225987" cy="4253618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D034BD0-406E-4458-A581-3433815F68BA}"/>
              </a:ext>
            </a:extLst>
          </p:cNvPr>
          <p:cNvSpPr txBox="1">
            <a:spLocks/>
          </p:cNvSpPr>
          <p:nvPr/>
        </p:nvSpPr>
        <p:spPr bwMode="auto">
          <a:xfrm>
            <a:off x="6202886" y="5726540"/>
            <a:ext cx="2483914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lnSpc>
                <a:spcPct val="86000"/>
              </a:lnSpc>
              <a:spcBef>
                <a:spcPts val="0"/>
              </a:spcBef>
              <a:spcAft>
                <a:spcPct val="0"/>
              </a:spcAft>
              <a:buNone/>
              <a:defRPr kumimoji="1" sz="1350" baseline="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spcAft>
                <a:spcPts val="450"/>
              </a:spcAft>
            </a:pPr>
            <a:r>
              <a:rPr lang="en-US" altLang="zh-TW" sz="2000" kern="0" dirty="0" smtClean="0"/>
              <a:t>9.</a:t>
            </a:r>
            <a:r>
              <a:rPr lang="zh-TW" altLang="en-US" sz="2000" kern="0" dirty="0" smtClean="0"/>
              <a:t>若認證成功，</a:t>
            </a:r>
            <a:endParaRPr lang="en-US" altLang="zh-TW" sz="2000" kern="0" dirty="0" smtClean="0"/>
          </a:p>
          <a:p>
            <a:pPr algn="l">
              <a:spcAft>
                <a:spcPts val="450"/>
              </a:spcAft>
            </a:pPr>
            <a:r>
              <a:rPr lang="zh-TW" altLang="en-US" sz="2000" kern="0" dirty="0" smtClean="0"/>
              <a:t>   登入 </a:t>
            </a:r>
            <a:r>
              <a:rPr lang="en-US" altLang="zh-TW" sz="2000" kern="0" dirty="0" smtClean="0"/>
              <a:t>VDI </a:t>
            </a:r>
            <a:r>
              <a:rPr lang="zh-TW" altLang="en-US" sz="2000" kern="0" dirty="0" smtClean="0"/>
              <a:t>遠端桌面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5161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78361" y="1340768"/>
            <a:ext cx="7992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「國軍行動裝置安全認證暨實體管控系統」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以下簡稱本系統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，以國軍行動裝置連入軍網之安全認證機制，確保入網的行動裝置與人員為合法及被授權，同時透過虛擬桌面服務系統，使資料未實質儲存於行動裝置，防堵機敏資料外流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43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755576" y="2276872"/>
            <a:ext cx="7643192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 smtClean="0"/>
              <a:t>第四章</a:t>
            </a:r>
            <a:endParaRPr lang="en-US" altLang="zh-TW" sz="5400" b="1" dirty="0" smtClean="0"/>
          </a:p>
          <a:p>
            <a:pPr marL="0" indent="0">
              <a:buNone/>
            </a:pPr>
            <a:r>
              <a:rPr lang="zh-TW" altLang="zh-TW" sz="5400" b="1" dirty="0"/>
              <a:t>門禁</a:t>
            </a:r>
            <a:r>
              <a:rPr lang="zh-TW" altLang="en-US" sz="5400" b="1" dirty="0"/>
              <a:t>管理系統</a:t>
            </a:r>
            <a:r>
              <a:rPr lang="en-US" altLang="zh-TW" sz="5400" b="1" dirty="0"/>
              <a:t>(</a:t>
            </a:r>
            <a:r>
              <a:rPr lang="zh-TW" altLang="en-US" sz="5400" b="1" dirty="0"/>
              <a:t>附屬系統</a:t>
            </a:r>
            <a:r>
              <a:rPr lang="en-US" altLang="zh-TW" sz="5400" b="1" dirty="0"/>
              <a:t>)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81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6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/>
              <a:t>客製化門禁卡鐘</a:t>
            </a:r>
            <a:r>
              <a:rPr lang="en-US" altLang="zh-TW" b="1" dirty="0"/>
              <a:t>(A </a:t>
            </a:r>
            <a:r>
              <a:rPr lang="zh-TW" altLang="en-US" b="1" dirty="0"/>
              <a:t>型卡鐘</a:t>
            </a:r>
            <a:r>
              <a:rPr lang="en-US" altLang="zh-TW" b="1" dirty="0"/>
              <a:t>)</a:t>
            </a:r>
            <a:r>
              <a:rPr lang="zh-TW" altLang="en-US" b="1" dirty="0"/>
              <a:t>系統程式開門流程</a:t>
            </a: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3" y="1340768"/>
            <a:ext cx="877137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/>
              <a:t>客製化門禁卡鐘</a:t>
            </a:r>
            <a:r>
              <a:rPr lang="en-US" altLang="zh-TW" b="1" dirty="0"/>
              <a:t>(A </a:t>
            </a:r>
            <a:r>
              <a:rPr lang="zh-TW" altLang="en-US" b="1" dirty="0"/>
              <a:t>型卡鐘</a:t>
            </a:r>
            <a:r>
              <a:rPr lang="en-US" altLang="zh-TW" b="1" dirty="0"/>
              <a:t>)</a:t>
            </a:r>
            <a:r>
              <a:rPr lang="zh-TW" altLang="en-US" b="1" dirty="0"/>
              <a:t>介紹</a:t>
            </a:r>
            <a:endParaRPr lang="en-US" altLang="zh-TW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196752"/>
            <a:ext cx="6264696" cy="55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/>
              <a:t>客製化門禁卡鐘</a:t>
            </a:r>
            <a:r>
              <a:rPr lang="en-US" altLang="zh-TW" b="1" dirty="0"/>
              <a:t>(A </a:t>
            </a:r>
            <a:r>
              <a:rPr lang="zh-TW" altLang="en-US" b="1" dirty="0"/>
              <a:t>型卡鐘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介紹</a:t>
            </a:r>
            <a:endParaRPr lang="en-US" altLang="zh-TW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24838"/>
              </p:ext>
            </p:extLst>
          </p:nvPr>
        </p:nvGraphicFramePr>
        <p:xfrm>
          <a:off x="179512" y="1196754"/>
          <a:ext cx="896448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1810427839"/>
                    </a:ext>
                  </a:extLst>
                </a:gridCol>
                <a:gridCol w="6948264">
                  <a:extLst>
                    <a:ext uri="{9D8B030D-6E8A-4147-A177-3AD203B41FA5}">
                      <a16:colId xmlns:a16="http://schemas.microsoft.com/office/drawing/2014/main" val="75140036"/>
                    </a:ext>
                  </a:extLst>
                </a:gridCol>
              </a:tblGrid>
              <a:tr h="2089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名稱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084205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網路攝影機 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刷卡輸入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PIN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及異常發生時，會啟動攝影錄影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秒。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796333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觸控螢幕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顯示時間、進度條、輸入密碼提示及顯示憑證內容。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788473"/>
                  </a:ext>
                </a:extLst>
              </a:tr>
              <a:tr h="391889">
                <a:tc>
                  <a:txBody>
                    <a:bodyPr/>
                    <a:lstStyle/>
                    <a:p>
                      <a:r>
                        <a:rPr lang="en-US" altLang="zh-TW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LCD</a:t>
                      </a:r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及靠卡感應區 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第一行和第二行顯示時間、第三行在待機時，會顯示＂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Ready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，刷卡時會顯示刷卡狀態；此區域同時也是刷卡之感應區 域。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194596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電源燈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平時為綠燈閃爍狀態，刷非法卡後會亮紅燈。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457980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指紋採集器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驗證指紋。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95731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en-US" altLang="zh-TW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Link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資料傳輸狀態燈，平時為燈滅，資料傳輸 時為紅綠閃爍狀態，若只有紅燈閃爍表示 機器未回應電腦端。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442522"/>
                  </a:ext>
                </a:extLst>
              </a:tr>
              <a:tr h="522283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數字鍵及功能鍵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0~9 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為數字鍵。 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◼＊為清除鍵／離開設定選項。 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◼＃為確定鍵／進入選項的下一頁。 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F1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：進入屬性憑證模式／設定模式中 的上一項鍵。 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F2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：設定模式中的下一項鍵。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84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1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/>
              <a:t>客製化門禁卡鐘</a:t>
            </a:r>
            <a:r>
              <a:rPr lang="en-US" altLang="zh-TW" b="1" dirty="0" smtClean="0"/>
              <a:t>(B </a:t>
            </a:r>
            <a:r>
              <a:rPr lang="zh-TW" altLang="en-US" b="1" dirty="0"/>
              <a:t>型卡鐘</a:t>
            </a:r>
            <a:r>
              <a:rPr lang="en-US" altLang="zh-TW" b="1" dirty="0"/>
              <a:t>)</a:t>
            </a:r>
            <a:r>
              <a:rPr lang="zh-TW" altLang="en-US" b="1" dirty="0"/>
              <a:t>介紹</a:t>
            </a:r>
            <a:endParaRPr lang="en-US" altLang="zh-TW" b="1" dirty="0"/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5904656" cy="4608512"/>
          </a:xfrm>
          <a:prstGeom prst="rect">
            <a:avLst/>
          </a:prstGeom>
        </p:spPr>
      </p:pic>
      <p:pic>
        <p:nvPicPr>
          <p:cNvPr id="6" name="圖片 5" descr="C:\Users\jimmywu\AppData\Local\Microsoft\Windows\INetCache\Content.MSO\1D760272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88840"/>
            <a:ext cx="3240360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6372200" y="4590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站台端攝影機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67550" y="612465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型卡鐘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7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/>
              <a:t>客製化門禁卡鐘</a:t>
            </a:r>
            <a:r>
              <a:rPr lang="en-US" altLang="zh-TW" b="1" dirty="0" smtClean="0"/>
              <a:t>(B </a:t>
            </a:r>
            <a:r>
              <a:rPr lang="zh-TW" altLang="en-US" b="1" dirty="0"/>
              <a:t>型卡鐘</a:t>
            </a:r>
            <a:r>
              <a:rPr lang="en-US" altLang="zh-TW" b="1" dirty="0"/>
              <a:t>)</a:t>
            </a:r>
            <a:r>
              <a:rPr lang="zh-TW" altLang="en-US" b="1" dirty="0"/>
              <a:t>介紹</a:t>
            </a:r>
            <a:endParaRPr lang="en-US" altLang="zh-TW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76563"/>
              </p:ext>
            </p:extLst>
          </p:nvPr>
        </p:nvGraphicFramePr>
        <p:xfrm>
          <a:off x="935595" y="1484784"/>
          <a:ext cx="7272808" cy="3994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1810427839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75140036"/>
                    </a:ext>
                  </a:extLst>
                </a:gridCol>
              </a:tblGrid>
              <a:tr h="2089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名稱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084205"/>
                  </a:ext>
                </a:extLst>
              </a:tr>
              <a:tr h="1373478">
                <a:tc>
                  <a:txBody>
                    <a:bodyPr/>
                    <a:lstStyle/>
                    <a:p>
                      <a:r>
                        <a:rPr lang="en-US" altLang="zh-TW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128</a:t>
                      </a:r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*</a:t>
                      </a:r>
                      <a:r>
                        <a:rPr lang="en-US" altLang="zh-TW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</a:t>
                      </a:r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液晶顯示器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顯示時間、進度條、輸入密碼提示。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796333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指示燈號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平時為綠燈閃爍狀態，刷非法卡後會亮紅燈。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788473"/>
                  </a:ext>
                </a:extLst>
              </a:tr>
              <a:tr h="391889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讀卡感應區 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刷卡處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194596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數字鍵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0~9 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為數字鍵</a:t>
                      </a:r>
                      <a:endParaRPr lang="en-US" altLang="zh-TW" sz="2000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◼</a:t>
                      </a:r>
                      <a:r>
                        <a:rPr lang="en-US" altLang="zh-TW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ENT</a:t>
                      </a:r>
                      <a:r>
                        <a:rPr lang="zh-TW" altLang="en-US" sz="20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確認鍵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457980"/>
                  </a:ext>
                </a:extLst>
              </a:tr>
              <a:tr h="380250">
                <a:tc>
                  <a:txBody>
                    <a:bodyPr/>
                    <a:lstStyle/>
                    <a:p>
                      <a:r>
                        <a:rPr lang="zh-TW" altLang="en-US" sz="2000" spc="1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功能鍵</a:t>
                      </a:r>
                      <a:endParaRPr lang="zh-TW" altLang="en-US" sz="2000" spc="10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F1-F4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95731"/>
                  </a:ext>
                </a:extLst>
              </a:tr>
            </a:tbl>
          </a:graphicData>
        </a:graphic>
      </p:graphicFrame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4067944" y="2276872"/>
            <a:ext cx="2767965" cy="9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 smtClean="0"/>
              <a:t>門禁卡鐘人員登錄流程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892210"/>
              </p:ext>
            </p:extLst>
          </p:nvPr>
        </p:nvGraphicFramePr>
        <p:xfrm>
          <a:off x="2267744" y="1484783"/>
          <a:ext cx="504056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4" imgW="3286224" imgH="7762999" progId="Visio.Drawing.15">
                  <p:embed/>
                </p:oleObj>
              </mc:Choice>
              <mc:Fallback>
                <p:oleObj r:id="rId4" imgW="3286224" imgH="776299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484783"/>
                        <a:ext cx="5040560" cy="5040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2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 smtClean="0"/>
              <a:t>門禁卡鐘人員登錄流程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1"/>
            <a:ext cx="3528392" cy="2952327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187624" y="4556990"/>
            <a:ext cx="30023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需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在數字鍵區輸入母卡號碼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30191000#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，進入設定模式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1938" indent="-261938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進入設定模式後，會出現選單設定畫面。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88024" y="4526590"/>
            <a:ext cx="3312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「新增卡號」並按下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確定鍵。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59566"/>
            <a:ext cx="3493301" cy="2916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3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 smtClean="0"/>
              <a:t>門禁卡鐘人員登錄流程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343072" y="4360278"/>
            <a:ext cx="3096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「新增單張卡號」並按下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確定鍵。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13385" r="13332" b="11769"/>
          <a:stretch/>
        </p:blipFill>
        <p:spPr bwMode="auto">
          <a:xfrm>
            <a:off x="951401" y="1268760"/>
            <a:ext cx="3492388" cy="28999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t="10805" r="11978" b="14468"/>
          <a:stretch/>
        </p:blipFill>
        <p:spPr bwMode="auto">
          <a:xfrm>
            <a:off x="4860032" y="1268760"/>
            <a:ext cx="3460677" cy="28778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 10"/>
          <p:cNvSpPr/>
          <p:nvPr/>
        </p:nvSpPr>
        <p:spPr>
          <a:xfrm>
            <a:off x="5076056" y="4360278"/>
            <a:ext cx="28083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indent="-261938"/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選擇「不管制時段」並按下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zh-TW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鍵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5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 smtClean="0"/>
              <a:t>門禁卡鐘人員登錄流程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07704" y="4869160"/>
            <a:ext cx="5976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需加入白名單設定之卡片靠近感應區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自動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填入卡號，並按下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#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確定鍵即設定完成。</a:t>
            </a:r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3574" r="13840" b="16561"/>
          <a:stretch/>
        </p:blipFill>
        <p:spPr bwMode="auto">
          <a:xfrm>
            <a:off x="971600" y="1268760"/>
            <a:ext cx="7200800" cy="3600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20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78361" y="1340768"/>
            <a:ext cx="79928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採高安全演算法，強化與整合現有國軍憑證管理系統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(MCA)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，同時將高安全實體管控技術應用在機敏場域的門禁識別，強化人員進出管制作為。運用國安局二代晶片，包括行動裝置連網時，建立虛擬通道傳輸加密及合法裝置認證；在行政電腦，結合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USB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保密模組，提升機密資料之防護安全等級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24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zh-TW" dirty="0"/>
              <a:t>卡鐘內建之</a:t>
            </a:r>
            <a:r>
              <a:rPr lang="en-US" altLang="zh-TW" dirty="0"/>
              <a:t>IPC</a:t>
            </a:r>
            <a:r>
              <a:rPr lang="zh-TW" altLang="zh-TW" dirty="0"/>
              <a:t>管理系統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7504" y="1484783"/>
            <a:ext cx="482453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algn="just">
              <a:spcAft>
                <a:spcPts val="0"/>
              </a:spcAft>
            </a:pP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卡鐘內建之</a:t>
            </a:r>
            <a:r>
              <a:rPr lang="en-US" altLang="zh-TW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IPC</a:t>
            </a: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管理系統，使用者可由瀏覽器登入進行此卡鐘資料瀏覽及設定。登入方式有兩</a:t>
            </a:r>
            <a:r>
              <a:rPr lang="zh-TW" altLang="en-US" sz="2000" kern="1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種</a:t>
            </a:r>
            <a:endParaRPr lang="en-US" altLang="zh-TW" sz="2000" kern="1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61365" indent="-457200" algn="just">
              <a:spcAft>
                <a:spcPts val="0"/>
              </a:spcAft>
              <a:buAutoNum type="arabicParenBoth"/>
            </a:pPr>
            <a:r>
              <a:rPr lang="zh-TW" altLang="en-US" sz="2000" kern="1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使用者</a:t>
            </a: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在同網段使用電腦或手機開啟瀏覽器，並輸入</a:t>
            </a:r>
            <a:r>
              <a:rPr lang="en-US" altLang="zh-TW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http://</a:t>
            </a: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卡鐘</a:t>
            </a:r>
            <a:r>
              <a:rPr lang="en-US" altLang="zh-TW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IP/IPC_RWD/index.html </a:t>
            </a: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，即可連至此管理系統</a:t>
            </a:r>
            <a:r>
              <a:rPr lang="zh-TW" altLang="en-US" sz="2000" kern="1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165" algn="just">
              <a:spcAft>
                <a:spcPts val="0"/>
              </a:spcAft>
            </a:pPr>
            <a:endParaRPr lang="zh-TW" altLang="en-US" sz="20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61365" indent="-457200" algn="just">
              <a:spcAft>
                <a:spcPts val="0"/>
              </a:spcAft>
              <a:buAutoNum type="arabicParenBoth" startAt="2"/>
            </a:pPr>
            <a:r>
              <a:rPr lang="zh-TW" altLang="en-US" sz="2000" kern="1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觸控螢幕右上方連續點擊十下，即可連至此管理系統</a:t>
            </a:r>
            <a:r>
              <a:rPr lang="zh-TW" altLang="en-US" sz="2000" kern="1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165" algn="just">
              <a:spcAft>
                <a:spcPts val="0"/>
              </a:spcAft>
            </a:pPr>
            <a:endParaRPr lang="zh-TW" altLang="en-US" sz="20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165" algn="just">
              <a:spcAft>
                <a:spcPts val="0"/>
              </a:spcAft>
            </a:pPr>
            <a:r>
              <a:rPr lang="zh-TW" altLang="en-US" sz="2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此網頁有四個頁面，包含刷卡紀錄、事件清單、影像調閱及連結至內門禁認證管理系統做相關設定。</a:t>
            </a:r>
          </a:p>
          <a:p>
            <a:pPr marL="304165" algn="just">
              <a:spcAft>
                <a:spcPts val="0"/>
              </a:spcAft>
            </a:pPr>
            <a:endParaRPr lang="zh-TW" altLang="zh-TW" sz="24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2" y="1466708"/>
            <a:ext cx="3341498" cy="4770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42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 txBox="1">
            <a:spLocks/>
          </p:cNvSpPr>
          <p:nvPr/>
        </p:nvSpPr>
        <p:spPr bwMode="auto">
          <a:xfrm>
            <a:off x="457200" y="256080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1" dirty="0" smtClean="0"/>
              <a:t>門禁卡鐘人員登錄流程</a:t>
            </a:r>
            <a:endParaRPr lang="en-US" altLang="zh-TW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65026" y="1484783"/>
            <a:ext cx="156288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331640" y="1517012"/>
            <a:ext cx="70385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213" indent="-303213">
              <a:spcAft>
                <a:spcPts val="0"/>
              </a:spcAft>
            </a:pPr>
            <a:r>
              <a:rPr lang="zh-TW" altLang="zh-TW" sz="40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按鍵說明及注意事項：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F1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鍵：選擇到上一項。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F2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鍵：選擇到下一項。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鍵：進入選項的下一頁或確定。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＊鍵：離開設定選項或取消輸入。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在選單設定畫面時，選擇到的項目會反白。</a:t>
            </a:r>
          </a:p>
          <a:p>
            <a:pPr marL="812800" lvl="0" indent="-444500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操作過程如逾</a:t>
            </a: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秒沒有動作輸入時，主機會自動回復到待機狀態。</a:t>
            </a:r>
          </a:p>
          <a:p>
            <a:pPr marL="812800" lvl="0" indent="-449263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此功能僅限於卡鐘網路斷線使用，當網路連線恢復時，仍由第</a:t>
            </a: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項次之「內門禁認證管理系統」控管及更新白名單。</a:t>
            </a:r>
          </a:p>
          <a:p>
            <a:pPr marL="342900" lvl="0" indent="106363" algn="just">
              <a:spcAft>
                <a:spcPts val="0"/>
              </a:spcAft>
              <a:buFont typeface="+mj-lt"/>
              <a:buAutoNum type="arabicParenBoth"/>
            </a:pP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母卡出廠值為</a:t>
            </a:r>
            <a:r>
              <a: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30191000</a:t>
            </a:r>
            <a:r>
              <a:rPr lang="zh-TW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658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568952" cy="5040560"/>
          </a:xfrm>
          <a:prstGeom prst="rect">
            <a:avLst/>
          </a:prstGeom>
        </p:spPr>
      </p:pic>
      <p:sp>
        <p:nvSpPr>
          <p:cNvPr id="15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</p:spTree>
    <p:extLst>
      <p:ext uri="{BB962C8B-B14F-4D97-AF65-F5344CB8AC3E}">
        <p14:creationId xmlns:p14="http://schemas.microsoft.com/office/powerpoint/2010/main" val="20781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78361" y="1268760"/>
            <a:ext cx="7992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國軍行動入網採用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安全晶片與閘道保密器建立加密通道。所有封包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明、密文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之加解密處理均須於安全晶片內執行，加密演算法採軍規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，架構圖如下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3" y="3207752"/>
            <a:ext cx="802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704257" y="1330494"/>
            <a:ext cx="7992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行動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裝置（含筆記型電腦、平板電腦、智慧型手機）均使用中華電信企業專屬行動數據網路（簡稱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 MDVPN, Mobile Data Virtual Private Network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），透過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MPLS VPN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架構之</a:t>
            </a:r>
            <a:r>
              <a:rPr lang="en-US" altLang="zh-TW" sz="3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HiLink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專線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電路特性：</a:t>
            </a:r>
            <a:r>
              <a:rPr lang="en-US" altLang="zh-TW" sz="3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HiLink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實體電路與網際網路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Internet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完全隔離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連接至本專案行動專網，相關網路設備</a:t>
            </a:r>
            <a:r>
              <a:rPr lang="zh-TW" altLang="zh-TW" sz="3000">
                <a:latin typeface="標楷體" panose="03000509000000000000" pitchFamily="65" charset="-120"/>
                <a:ea typeface="標楷體" panose="03000509000000000000" pitchFamily="65" charset="-120"/>
              </a:rPr>
              <a:t>分別</a:t>
            </a:r>
            <a:r>
              <a:rPr lang="zh-TW" altLang="zh-TW" sz="3000" smtClean="0">
                <a:latin typeface="標楷體" panose="03000509000000000000" pitchFamily="65" charset="-120"/>
                <a:ea typeface="標楷體" panose="03000509000000000000" pitchFamily="65" charset="-120"/>
              </a:rPr>
              <a:t>部</a:t>
            </a:r>
            <a:r>
              <a:rPr lang="zh-TW" altLang="en-US" sz="3000" smtClean="0">
                <a:latin typeface="標楷體" panose="03000509000000000000" pitchFamily="65" charset="-120"/>
                <a:ea typeface="標楷體" panose="03000509000000000000" pitchFamily="65" charset="-120"/>
              </a:rPr>
              <a:t>屬</a:t>
            </a:r>
            <a:r>
              <a:rPr lang="zh-TW" altLang="zh-TW" sz="3000" smtClean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國防部博愛營區與資通電軍忠信營區機房，將此兩條電路透過全域伺服器負載平衡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(GSLB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Global Server Load Balance)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機制進行分流及互為備援。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36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 txBox="1">
            <a:spLocks/>
          </p:cNvSpPr>
          <p:nvPr/>
        </p:nvSpPr>
        <p:spPr bwMode="auto">
          <a:xfrm>
            <a:off x="467544" y="0"/>
            <a:ext cx="8229600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標楷體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4000" b="1" dirty="0"/>
              <a:t>國軍行動入網系統概述</a:t>
            </a:r>
            <a:endParaRPr lang="en-US" altLang="zh-TW" sz="4000" b="1" dirty="0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78361" y="1268760"/>
            <a:ext cx="79928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網路架構運用國安局認證合格之安全晶片保密模組（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Micro SD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），與國防部博愛營區或本部忠信營區內閘道端保密器建立加密通道，並完成裝置與使用者身分驗證後，以虛擬桌面服務方式連接應用系統，操作步驟說明如次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8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2772</TotalTime>
  <Words>5631</Words>
  <Application>Microsoft Office PowerPoint</Application>
  <PresentationFormat>如螢幕大小 (4:3)</PresentationFormat>
  <Paragraphs>488</Paragraphs>
  <Slides>51</Slides>
  <Notes>51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9" baseType="lpstr">
      <vt:lpstr>微軟正黑體</vt:lpstr>
      <vt:lpstr>新細明體</vt:lpstr>
      <vt:lpstr>標楷體</vt:lpstr>
      <vt:lpstr>Arial</vt:lpstr>
      <vt:lpstr>Calibri</vt:lpstr>
      <vt:lpstr>Times New Roman</vt:lpstr>
      <vt:lpstr>1_預設簡報設計</vt:lpstr>
      <vt:lpstr>Visio.Drawing.15</vt:lpstr>
      <vt:lpstr>行動入網</vt:lpstr>
      <vt:lpstr>課程大綱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智慧卡晶片</vt:lpstr>
      <vt:lpstr>智慧卡晶片</vt:lpstr>
      <vt:lpstr>智慧卡晶片-卡片管理工具</vt:lpstr>
      <vt:lpstr>智慧卡晶片-卡片管理工具</vt:lpstr>
      <vt:lpstr>智慧卡晶片-卡片管理工具</vt:lpstr>
      <vt:lpstr>憑證申請–置入卡片</vt:lpstr>
      <vt:lpstr>憑證申請–安裝跨瀏覽器安控元件</vt:lpstr>
      <vt:lpstr>憑證申請–產製金鑰與憑證申請檔</vt:lpstr>
      <vt:lpstr>憑證申請–產製金鑰與憑證申請檔</vt:lpstr>
      <vt:lpstr>憑證申請–產製金鑰與憑證申請檔</vt:lpstr>
      <vt:lpstr>憑證申請–產製金鑰與憑證申請檔</vt:lpstr>
      <vt:lpstr>憑證申請– 產製金鑰與憑證申請檔</vt:lpstr>
      <vt:lpstr>憑證申請–產製金鑰與憑證申請檔</vt:lpstr>
      <vt:lpstr>憑證申請–產製金鑰與憑證申請檔</vt:lpstr>
      <vt:lpstr>憑證申請–產製金鑰與憑證申請檔</vt:lpstr>
      <vt:lpstr>憑證申請–匯入憑證至系統</vt:lpstr>
      <vt:lpstr>憑證申請–匯入憑證至MicroSD卡</vt:lpstr>
      <vt:lpstr>PowerPoint 簡報</vt:lpstr>
      <vt:lpstr>系統架構圖</vt:lpstr>
      <vt:lpstr>Windows入網 – 環境設定</vt:lpstr>
      <vt:lpstr>PowerPoint 簡報</vt:lpstr>
      <vt:lpstr>Windows入網 – 認證入網</vt:lpstr>
      <vt:lpstr>Windows入網 – 認證入網</vt:lpstr>
      <vt:lpstr>PowerPoint 簡報</vt:lpstr>
      <vt:lpstr>Android入網 – 環境設定</vt:lpstr>
      <vt:lpstr>Android入網 – 環境設定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永安系統簡介</dc:title>
  <dc:creator>網路防護中隊- 一分隊資安官</dc:creator>
  <cp:lastModifiedBy>123</cp:lastModifiedBy>
  <cp:revision>310</cp:revision>
  <cp:lastPrinted>2023-12-16T11:44:29Z</cp:lastPrinted>
  <dcterms:created xsi:type="dcterms:W3CDTF">2014-05-08T07:47:08Z</dcterms:created>
  <dcterms:modified xsi:type="dcterms:W3CDTF">2024-09-18T01:38:02Z</dcterms:modified>
</cp:coreProperties>
</file>